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7" r:id="rId11"/>
    <p:sldId id="268" r:id="rId12"/>
    <p:sldId id="266" r:id="rId13"/>
    <p:sldId id="270" r:id="rId14"/>
    <p:sldId id="271" r:id="rId15"/>
    <p:sldId id="272" r:id="rId16"/>
    <p:sldId id="275" r:id="rId17"/>
    <p:sldId id="273" r:id="rId18"/>
    <p:sldId id="274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805948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80A33D"/>
            </a:gs>
            <a:gs pos="38000">
              <a:srgbClr val="92BE3F"/>
            </a:gs>
            <a:gs pos="100000">
              <a:srgbClr val="C2F35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6"/>
          <p:cNvGrpSpPr/>
          <p:nvPr/>
        </p:nvGrpSpPr>
        <p:grpSpPr>
          <a:xfrm>
            <a:off x="-640781" y="-115241"/>
            <a:ext cx="13714364" cy="7365801"/>
            <a:chOff x="0" y="0"/>
            <a:chExt cx="13714363" cy="7365800"/>
          </a:xfrm>
        </p:grpSpPr>
        <p:grpSp>
          <p:nvGrpSpPr>
            <p:cNvPr id="33" name="Group 33"/>
            <p:cNvGrpSpPr/>
            <p:nvPr/>
          </p:nvGrpSpPr>
          <p:grpSpPr>
            <a:xfrm>
              <a:off x="744278" y="115238"/>
              <a:ext cx="12192820" cy="6858008"/>
              <a:chOff x="-1" y="0"/>
              <a:chExt cx="12192818" cy="6858006"/>
            </a:xfrm>
          </p:grpSpPr>
          <p:grpSp>
            <p:nvGrpSpPr>
              <p:cNvPr id="21" name="Group 21"/>
              <p:cNvGrpSpPr/>
              <p:nvPr/>
            </p:nvGrpSpPr>
            <p:grpSpPr>
              <a:xfrm>
                <a:off x="-3" y="-1"/>
                <a:ext cx="3353030" cy="6858005"/>
                <a:chOff x="-1" y="0"/>
                <a:chExt cx="3353028" cy="6858003"/>
              </a:xfrm>
            </p:grpSpPr>
            <p:sp>
              <p:nvSpPr>
                <p:cNvPr id="18" name="Shape 18"/>
                <p:cNvSpPr/>
                <p:nvPr/>
              </p:nvSpPr>
              <p:spPr>
                <a:xfrm>
                  <a:off x="1219282" y="-1"/>
                  <a:ext cx="2133746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19" name="Shape 19"/>
                <p:cNvSpPr/>
                <p:nvPr/>
              </p:nvSpPr>
              <p:spPr>
                <a:xfrm>
                  <a:off x="-2" y="-1"/>
                  <a:ext cx="609645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20" name="Shape 20"/>
                <p:cNvSpPr/>
                <p:nvPr/>
              </p:nvSpPr>
              <p:spPr>
                <a:xfrm>
                  <a:off x="304821" y="-1"/>
                  <a:ext cx="1016071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</p:grpSp>
          <p:grpSp>
            <p:nvGrpSpPr>
              <p:cNvPr id="25" name="Group 25"/>
              <p:cNvGrpSpPr/>
              <p:nvPr/>
            </p:nvGrpSpPr>
            <p:grpSpPr>
              <a:xfrm>
                <a:off x="563915" y="-1"/>
                <a:ext cx="3353030" cy="6858005"/>
                <a:chOff x="0" y="0"/>
                <a:chExt cx="3353029" cy="6858003"/>
              </a:xfrm>
            </p:grpSpPr>
            <p:sp>
              <p:nvSpPr>
                <p:cNvPr id="22" name="Shape 22"/>
                <p:cNvSpPr/>
                <p:nvPr/>
              </p:nvSpPr>
              <p:spPr>
                <a:xfrm>
                  <a:off x="1219283" y="-1"/>
                  <a:ext cx="2133746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23" name="Shape 23"/>
                <p:cNvSpPr/>
                <p:nvPr/>
              </p:nvSpPr>
              <p:spPr>
                <a:xfrm>
                  <a:off x="-1" y="-1"/>
                  <a:ext cx="609645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24" name="Shape 24"/>
                <p:cNvSpPr/>
                <p:nvPr/>
              </p:nvSpPr>
              <p:spPr>
                <a:xfrm>
                  <a:off x="304821" y="-1"/>
                  <a:ext cx="1016071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</p:grpSp>
          <p:grpSp>
            <p:nvGrpSpPr>
              <p:cNvPr id="29" name="Group 29"/>
              <p:cNvGrpSpPr/>
              <p:nvPr/>
            </p:nvGrpSpPr>
            <p:grpSpPr>
              <a:xfrm>
                <a:off x="8839790" y="0"/>
                <a:ext cx="3353027" cy="6858007"/>
                <a:chOff x="0" y="0"/>
                <a:chExt cx="3353026" cy="6858006"/>
              </a:xfrm>
            </p:grpSpPr>
            <p:sp>
              <p:nvSpPr>
                <p:cNvPr id="26" name="Shape 26"/>
                <p:cNvSpPr/>
                <p:nvPr/>
              </p:nvSpPr>
              <p:spPr>
                <a:xfrm rot="10800000">
                  <a:off x="0" y="-1"/>
                  <a:ext cx="2133745" cy="6858008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27" name="Shape 27"/>
                <p:cNvSpPr/>
                <p:nvPr/>
              </p:nvSpPr>
              <p:spPr>
                <a:xfrm rot="10800000">
                  <a:off x="2743384" y="-1"/>
                  <a:ext cx="609643" cy="6858008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28" name="Shape 28"/>
                <p:cNvSpPr/>
                <p:nvPr/>
              </p:nvSpPr>
              <p:spPr>
                <a:xfrm rot="10800000">
                  <a:off x="2032137" y="-1"/>
                  <a:ext cx="1016070" cy="6858008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</p:grpSp>
          <p:sp>
            <p:nvSpPr>
              <p:cNvPr id="30" name="Shape 30"/>
              <p:cNvSpPr/>
              <p:nvPr/>
            </p:nvSpPr>
            <p:spPr>
              <a:xfrm>
                <a:off x="5080339" y="-1"/>
                <a:ext cx="3759453" cy="6858005"/>
              </a:xfrm>
              <a:prstGeom prst="rect">
                <a:avLst/>
              </a:prstGeom>
              <a:solidFill>
                <a:srgbClr val="FFFFFF">
                  <a:alpha val="1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31" name="Shape 31"/>
              <p:cNvSpPr/>
              <p:nvPr/>
            </p:nvSpPr>
            <p:spPr>
              <a:xfrm>
                <a:off x="3861057" y="-1"/>
                <a:ext cx="609644" cy="6858005"/>
              </a:xfrm>
              <a:prstGeom prst="rect">
                <a:avLst/>
              </a:prstGeom>
              <a:solidFill>
                <a:srgbClr val="FFFFFF">
                  <a:alpha val="1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32" name="Shape 32"/>
              <p:cNvSpPr/>
              <p:nvPr/>
            </p:nvSpPr>
            <p:spPr>
              <a:xfrm>
                <a:off x="4165877" y="-1"/>
                <a:ext cx="1016071" cy="6858005"/>
              </a:xfrm>
              <a:prstGeom prst="rect">
                <a:avLst/>
              </a:prstGeom>
              <a:solidFill>
                <a:srgbClr val="FFFFFF">
                  <a:alpha val="1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</p:grpSp>
        <p:sp>
          <p:nvSpPr>
            <p:cNvPr id="34" name="Shape 34"/>
            <p:cNvSpPr/>
            <p:nvPr/>
          </p:nvSpPr>
          <p:spPr>
            <a:xfrm>
              <a:off x="728450" y="5150378"/>
              <a:ext cx="12192810" cy="1166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1" extrusionOk="0">
                  <a:moveTo>
                    <a:pt x="0" y="20509"/>
                  </a:moveTo>
                  <a:cubicBezTo>
                    <a:pt x="1166" y="21055"/>
                    <a:pt x="2333" y="21600"/>
                    <a:pt x="3955" y="21382"/>
                  </a:cubicBezTo>
                  <a:cubicBezTo>
                    <a:pt x="5578" y="21164"/>
                    <a:pt x="7569" y="20909"/>
                    <a:pt x="9734" y="19200"/>
                  </a:cubicBezTo>
                  <a:cubicBezTo>
                    <a:pt x="11899" y="17491"/>
                    <a:pt x="14966" y="14327"/>
                    <a:pt x="16943" y="11127"/>
                  </a:cubicBezTo>
                  <a:cubicBezTo>
                    <a:pt x="18921" y="7927"/>
                    <a:pt x="20945" y="2836"/>
                    <a:pt x="21600" y="0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19999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>
              <a:off x="728450" y="3602101"/>
              <a:ext cx="12192810" cy="871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32" extrusionOk="0">
                  <a:moveTo>
                    <a:pt x="0" y="21132"/>
                  </a:moveTo>
                  <a:cubicBezTo>
                    <a:pt x="622" y="17748"/>
                    <a:pt x="1244" y="14364"/>
                    <a:pt x="2469" y="11052"/>
                  </a:cubicBezTo>
                  <a:cubicBezTo>
                    <a:pt x="3694" y="7740"/>
                    <a:pt x="5433" y="2892"/>
                    <a:pt x="7350" y="1260"/>
                  </a:cubicBezTo>
                  <a:cubicBezTo>
                    <a:pt x="9266" y="-372"/>
                    <a:pt x="11595" y="-468"/>
                    <a:pt x="13970" y="1260"/>
                  </a:cubicBezTo>
                  <a:cubicBezTo>
                    <a:pt x="16345" y="2988"/>
                    <a:pt x="20305" y="9900"/>
                    <a:pt x="21600" y="11628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19999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>
              <a:off x="712613" y="5756020"/>
              <a:ext cx="4006211" cy="121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933" y="8947"/>
                    <a:pt x="15866" y="17894"/>
                    <a:pt x="21600" y="21600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19999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" name="Shape 37"/>
            <p:cNvSpPr/>
            <p:nvPr/>
          </p:nvSpPr>
          <p:spPr>
            <a:xfrm>
              <a:off x="728450" y="5399759"/>
              <a:ext cx="12192810" cy="1467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8" extrusionOk="0">
                  <a:moveTo>
                    <a:pt x="0" y="0"/>
                  </a:moveTo>
                  <a:cubicBezTo>
                    <a:pt x="676" y="1460"/>
                    <a:pt x="1351" y="2920"/>
                    <a:pt x="2609" y="5031"/>
                  </a:cubicBezTo>
                  <a:cubicBezTo>
                    <a:pt x="3866" y="7142"/>
                    <a:pt x="5746" y="10381"/>
                    <a:pt x="7546" y="12665"/>
                  </a:cubicBezTo>
                  <a:cubicBezTo>
                    <a:pt x="9346" y="14949"/>
                    <a:pt x="11623" y="17320"/>
                    <a:pt x="13409" y="18737"/>
                  </a:cubicBezTo>
                  <a:cubicBezTo>
                    <a:pt x="15195" y="20154"/>
                    <a:pt x="17121" y="20733"/>
                    <a:pt x="18262" y="21166"/>
                  </a:cubicBezTo>
                  <a:cubicBezTo>
                    <a:pt x="19403" y="21600"/>
                    <a:pt x="19697" y="21398"/>
                    <a:pt x="20254" y="21340"/>
                  </a:cubicBezTo>
                  <a:cubicBezTo>
                    <a:pt x="20810" y="21282"/>
                    <a:pt x="21205" y="21051"/>
                    <a:pt x="21600" y="20819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19999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x="3594550" y="5252840"/>
              <a:ext cx="9310876" cy="1714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1" extrusionOk="0">
                  <a:moveTo>
                    <a:pt x="0" y="21531"/>
                  </a:moveTo>
                  <a:cubicBezTo>
                    <a:pt x="502" y="19232"/>
                    <a:pt x="1004" y="16933"/>
                    <a:pt x="1690" y="14820"/>
                  </a:cubicBezTo>
                  <a:cubicBezTo>
                    <a:pt x="2376" y="12707"/>
                    <a:pt x="3324" y="10420"/>
                    <a:pt x="4114" y="8854"/>
                  </a:cubicBezTo>
                  <a:cubicBezTo>
                    <a:pt x="4904" y="7288"/>
                    <a:pt x="5388" y="6592"/>
                    <a:pt x="6429" y="5424"/>
                  </a:cubicBezTo>
                  <a:cubicBezTo>
                    <a:pt x="7469" y="4256"/>
                    <a:pt x="9367" y="2615"/>
                    <a:pt x="10359" y="1845"/>
                  </a:cubicBezTo>
                  <a:cubicBezTo>
                    <a:pt x="11351" y="1074"/>
                    <a:pt x="11504" y="1099"/>
                    <a:pt x="12380" y="801"/>
                  </a:cubicBezTo>
                  <a:cubicBezTo>
                    <a:pt x="13255" y="503"/>
                    <a:pt x="14639" y="180"/>
                    <a:pt x="15612" y="55"/>
                  </a:cubicBezTo>
                  <a:cubicBezTo>
                    <a:pt x="16586" y="-69"/>
                    <a:pt x="18220" y="55"/>
                    <a:pt x="18220" y="55"/>
                  </a:cubicBezTo>
                  <a:lnTo>
                    <a:pt x="20094" y="55"/>
                  </a:lnTo>
                  <a:cubicBezTo>
                    <a:pt x="20614" y="105"/>
                    <a:pt x="21092" y="279"/>
                    <a:pt x="21343" y="354"/>
                  </a:cubicBezTo>
                  <a:cubicBezTo>
                    <a:pt x="21594" y="428"/>
                    <a:pt x="21508" y="403"/>
                    <a:pt x="21600" y="503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19999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9" name="Shape 39"/>
            <p:cNvSpPr/>
            <p:nvPr/>
          </p:nvSpPr>
          <p:spPr>
            <a:xfrm rot="1800000">
              <a:off x="4739435" y="2974492"/>
              <a:ext cx="2135344" cy="138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10195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0" name="Shape 40"/>
            <p:cNvSpPr/>
            <p:nvPr/>
          </p:nvSpPr>
          <p:spPr>
            <a:xfrm rot="1800000">
              <a:off x="5704698" y="4241318"/>
              <a:ext cx="2135345" cy="138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 rot="1800000">
              <a:off x="5717401" y="1707665"/>
              <a:ext cx="2135345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7058"/>
              </a:srgbClr>
            </a:solidFill>
            <a:ln w="12700" cap="flat">
              <a:solidFill>
                <a:srgbClr val="FFFFFF">
                  <a:alpha val="7842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 rot="1800000">
              <a:off x="4714033" y="440840"/>
              <a:ext cx="2135345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3921"/>
              </a:srgbClr>
            </a:solidFill>
            <a:ln w="12700" cap="flat">
              <a:solidFill>
                <a:srgbClr val="FFFFFF">
                  <a:alpha val="7842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 rot="1800000">
              <a:off x="6695362" y="5498618"/>
              <a:ext cx="2135346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5882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 rot="1800000">
              <a:off x="234378" y="4316768"/>
              <a:ext cx="1682114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35"/>
                  </a:moveTo>
                  <a:lnTo>
                    <a:pt x="965" y="0"/>
                  </a:lnTo>
                  <a:lnTo>
                    <a:pt x="14815" y="0"/>
                  </a:lnTo>
                  <a:lnTo>
                    <a:pt x="21600" y="10800"/>
                  </a:lnTo>
                  <a:lnTo>
                    <a:pt x="14815" y="21600"/>
                  </a:lnTo>
                  <a:lnTo>
                    <a:pt x="12749" y="21595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rgbClr val="FFFFFF">
                <a:alpha val="10195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 rot="1800000">
              <a:off x="776771" y="5517669"/>
              <a:ext cx="2135346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 rot="1800000">
              <a:off x="814875" y="2964967"/>
              <a:ext cx="2135346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7058"/>
              </a:srgbClr>
            </a:solidFill>
            <a:ln w="12700" cap="flat">
              <a:solidFill>
                <a:srgbClr val="FFFFFF">
                  <a:alpha val="7842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7" name="Shape 47"/>
            <p:cNvSpPr/>
            <p:nvPr/>
          </p:nvSpPr>
          <p:spPr>
            <a:xfrm rot="1800000">
              <a:off x="1780139" y="4241317"/>
              <a:ext cx="2135345" cy="138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8" name="Shape 48"/>
            <p:cNvSpPr/>
            <p:nvPr/>
          </p:nvSpPr>
          <p:spPr>
            <a:xfrm rot="1800000">
              <a:off x="2758103" y="5527193"/>
              <a:ext cx="2135345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9" name="Shape 49"/>
            <p:cNvSpPr/>
            <p:nvPr/>
          </p:nvSpPr>
          <p:spPr>
            <a:xfrm rot="1800000">
              <a:off x="2783507" y="2974492"/>
              <a:ext cx="2135344" cy="138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7058"/>
              </a:srgbClr>
            </a:solidFill>
            <a:ln w="12700" cap="flat">
              <a:solidFill>
                <a:srgbClr val="FFFFFF">
                  <a:alpha val="7842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50" name="Shape 50"/>
            <p:cNvSpPr/>
            <p:nvPr/>
          </p:nvSpPr>
          <p:spPr>
            <a:xfrm rot="1800000">
              <a:off x="1805540" y="1679091"/>
              <a:ext cx="2135345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 rot="1800000">
              <a:off x="9819772" y="4260368"/>
              <a:ext cx="2135346" cy="138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10195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52" name="Shape 52"/>
            <p:cNvSpPr/>
            <p:nvPr/>
          </p:nvSpPr>
          <p:spPr>
            <a:xfrm rot="1800000">
              <a:off x="10810439" y="5536719"/>
              <a:ext cx="2135345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 rot="1800000">
              <a:off x="10810440" y="2984017"/>
              <a:ext cx="2135345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7058"/>
              </a:srgbClr>
            </a:solidFill>
            <a:ln w="12700" cap="flat">
              <a:solidFill>
                <a:srgbClr val="FFFFFF">
                  <a:alpha val="7842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 rot="1800000">
              <a:off x="11820379" y="4170869"/>
              <a:ext cx="1657989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6884" y="0"/>
                  </a:lnTo>
                  <a:lnTo>
                    <a:pt x="8235" y="62"/>
                  </a:lnTo>
                  <a:lnTo>
                    <a:pt x="21600" y="20631"/>
                  </a:lnTo>
                  <a:lnTo>
                    <a:pt x="20935" y="21600"/>
                  </a:lnTo>
                  <a:lnTo>
                    <a:pt x="6884" y="21600"/>
                  </a:lnTo>
                  <a:lnTo>
                    <a:pt x="0" y="10800"/>
                  </a:lnTo>
                  <a:close/>
                </a:path>
              </a:pathLst>
            </a:custGeom>
            <a:solidFill>
              <a:srgbClr val="FFFFFF">
                <a:alpha val="3921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 rot="1800000">
              <a:off x="11820712" y="1626762"/>
              <a:ext cx="1655941" cy="1388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5"/>
                  </a:moveTo>
                  <a:lnTo>
                    <a:pt x="6892" y="9"/>
                  </a:lnTo>
                  <a:lnTo>
                    <a:pt x="8384" y="0"/>
                  </a:lnTo>
                  <a:lnTo>
                    <a:pt x="21600" y="20590"/>
                  </a:lnTo>
                  <a:lnTo>
                    <a:pt x="20961" y="21600"/>
                  </a:lnTo>
                  <a:lnTo>
                    <a:pt x="6892" y="21600"/>
                  </a:lnTo>
                  <a:lnTo>
                    <a:pt x="0" y="10805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57" name="Shape 57"/>
          <p:cNvSpPr/>
          <p:nvPr/>
        </p:nvSpPr>
        <p:spPr>
          <a:xfrm>
            <a:off x="609600" y="333375"/>
            <a:ext cx="10972800" cy="6186492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6081182" y="-22227"/>
            <a:ext cx="4906438" cy="700092"/>
          </a:xfrm>
          <a:prstGeom prst="rect">
            <a:avLst/>
          </a:prstGeom>
          <a:solidFill>
            <a:srgbClr val="F5F5F5"/>
          </a:solidFill>
          <a:ln w="15875">
            <a:solidFill>
              <a:srgbClr val="74A510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6199718" y="-22227"/>
            <a:ext cx="4673603" cy="623892"/>
          </a:xfrm>
          <a:prstGeom prst="rect">
            <a:avLst/>
          </a:prstGeom>
          <a:solidFill>
            <a:srgbClr val="71685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199718" y="265434"/>
            <a:ext cx="273057" cy="281937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80A33D"/>
            </a:gs>
            <a:gs pos="38000">
              <a:srgbClr val="92BE3F"/>
            </a:gs>
            <a:gs pos="100000">
              <a:srgbClr val="C2F35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5"/>
          <p:cNvGrpSpPr/>
          <p:nvPr/>
        </p:nvGrpSpPr>
        <p:grpSpPr>
          <a:xfrm>
            <a:off x="-744497" y="-115241"/>
            <a:ext cx="13714364" cy="7365801"/>
            <a:chOff x="0" y="0"/>
            <a:chExt cx="13714363" cy="7365800"/>
          </a:xfrm>
        </p:grpSpPr>
        <p:grpSp>
          <p:nvGrpSpPr>
            <p:cNvPr id="82" name="Group 82"/>
            <p:cNvGrpSpPr/>
            <p:nvPr/>
          </p:nvGrpSpPr>
          <p:grpSpPr>
            <a:xfrm>
              <a:off x="744278" y="115238"/>
              <a:ext cx="12192820" cy="6858008"/>
              <a:chOff x="-1" y="0"/>
              <a:chExt cx="12192818" cy="6858006"/>
            </a:xfrm>
          </p:grpSpPr>
          <p:grpSp>
            <p:nvGrpSpPr>
              <p:cNvPr id="70" name="Group 70"/>
              <p:cNvGrpSpPr/>
              <p:nvPr/>
            </p:nvGrpSpPr>
            <p:grpSpPr>
              <a:xfrm>
                <a:off x="-3" y="-1"/>
                <a:ext cx="3353030" cy="6858005"/>
                <a:chOff x="-1" y="0"/>
                <a:chExt cx="3353028" cy="6858003"/>
              </a:xfrm>
            </p:grpSpPr>
            <p:sp>
              <p:nvSpPr>
                <p:cNvPr id="67" name="Shape 67"/>
                <p:cNvSpPr/>
                <p:nvPr/>
              </p:nvSpPr>
              <p:spPr>
                <a:xfrm>
                  <a:off x="1219282" y="-1"/>
                  <a:ext cx="2133746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68" name="Shape 68"/>
                <p:cNvSpPr/>
                <p:nvPr/>
              </p:nvSpPr>
              <p:spPr>
                <a:xfrm>
                  <a:off x="-2" y="-1"/>
                  <a:ext cx="609645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69" name="Shape 69"/>
                <p:cNvSpPr/>
                <p:nvPr/>
              </p:nvSpPr>
              <p:spPr>
                <a:xfrm>
                  <a:off x="304821" y="-1"/>
                  <a:ext cx="1016071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</p:grpSp>
          <p:grpSp>
            <p:nvGrpSpPr>
              <p:cNvPr id="74" name="Group 74"/>
              <p:cNvGrpSpPr/>
              <p:nvPr/>
            </p:nvGrpSpPr>
            <p:grpSpPr>
              <a:xfrm>
                <a:off x="563915" y="-1"/>
                <a:ext cx="3353030" cy="6858005"/>
                <a:chOff x="0" y="0"/>
                <a:chExt cx="3353029" cy="6858003"/>
              </a:xfrm>
            </p:grpSpPr>
            <p:sp>
              <p:nvSpPr>
                <p:cNvPr id="71" name="Shape 71"/>
                <p:cNvSpPr/>
                <p:nvPr/>
              </p:nvSpPr>
              <p:spPr>
                <a:xfrm>
                  <a:off x="1219283" y="-1"/>
                  <a:ext cx="2133746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72" name="Shape 72"/>
                <p:cNvSpPr/>
                <p:nvPr/>
              </p:nvSpPr>
              <p:spPr>
                <a:xfrm>
                  <a:off x="-1" y="-1"/>
                  <a:ext cx="609645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73" name="Shape 73"/>
                <p:cNvSpPr/>
                <p:nvPr/>
              </p:nvSpPr>
              <p:spPr>
                <a:xfrm>
                  <a:off x="304821" y="-1"/>
                  <a:ext cx="1016071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</p:grpSp>
          <p:grpSp>
            <p:nvGrpSpPr>
              <p:cNvPr id="78" name="Group 78"/>
              <p:cNvGrpSpPr/>
              <p:nvPr/>
            </p:nvGrpSpPr>
            <p:grpSpPr>
              <a:xfrm>
                <a:off x="8839790" y="0"/>
                <a:ext cx="3353027" cy="6858007"/>
                <a:chOff x="0" y="0"/>
                <a:chExt cx="3353026" cy="6858006"/>
              </a:xfrm>
            </p:grpSpPr>
            <p:sp>
              <p:nvSpPr>
                <p:cNvPr id="75" name="Shape 75"/>
                <p:cNvSpPr/>
                <p:nvPr/>
              </p:nvSpPr>
              <p:spPr>
                <a:xfrm rot="10800000">
                  <a:off x="0" y="-1"/>
                  <a:ext cx="2133745" cy="6858008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76" name="Shape 76"/>
                <p:cNvSpPr/>
                <p:nvPr/>
              </p:nvSpPr>
              <p:spPr>
                <a:xfrm rot="10800000">
                  <a:off x="2743384" y="-1"/>
                  <a:ext cx="609643" cy="6858008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77" name="Shape 77"/>
                <p:cNvSpPr/>
                <p:nvPr/>
              </p:nvSpPr>
              <p:spPr>
                <a:xfrm rot="10800000">
                  <a:off x="2032137" y="-1"/>
                  <a:ext cx="1016070" cy="6858008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</p:grpSp>
          <p:sp>
            <p:nvSpPr>
              <p:cNvPr id="79" name="Shape 79"/>
              <p:cNvSpPr/>
              <p:nvPr/>
            </p:nvSpPr>
            <p:spPr>
              <a:xfrm>
                <a:off x="5080339" y="-1"/>
                <a:ext cx="3759453" cy="6858005"/>
              </a:xfrm>
              <a:prstGeom prst="rect">
                <a:avLst/>
              </a:prstGeom>
              <a:solidFill>
                <a:srgbClr val="FFFFFF">
                  <a:alpha val="1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80" name="Shape 80"/>
              <p:cNvSpPr/>
              <p:nvPr/>
            </p:nvSpPr>
            <p:spPr>
              <a:xfrm>
                <a:off x="3861057" y="-1"/>
                <a:ext cx="609644" cy="6858005"/>
              </a:xfrm>
              <a:prstGeom prst="rect">
                <a:avLst/>
              </a:prstGeom>
              <a:solidFill>
                <a:srgbClr val="FFFFFF">
                  <a:alpha val="1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81" name="Shape 81"/>
              <p:cNvSpPr/>
              <p:nvPr/>
            </p:nvSpPr>
            <p:spPr>
              <a:xfrm>
                <a:off x="4165877" y="-1"/>
                <a:ext cx="1016071" cy="6858005"/>
              </a:xfrm>
              <a:prstGeom prst="rect">
                <a:avLst/>
              </a:prstGeom>
              <a:solidFill>
                <a:srgbClr val="FFFFFF">
                  <a:alpha val="1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</p:grpSp>
        <p:sp>
          <p:nvSpPr>
            <p:cNvPr id="83" name="Shape 83"/>
            <p:cNvSpPr/>
            <p:nvPr/>
          </p:nvSpPr>
          <p:spPr>
            <a:xfrm>
              <a:off x="728450" y="5150378"/>
              <a:ext cx="12192810" cy="1166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1" extrusionOk="0">
                  <a:moveTo>
                    <a:pt x="0" y="20509"/>
                  </a:moveTo>
                  <a:cubicBezTo>
                    <a:pt x="1166" y="21055"/>
                    <a:pt x="2333" y="21600"/>
                    <a:pt x="3955" y="21382"/>
                  </a:cubicBezTo>
                  <a:cubicBezTo>
                    <a:pt x="5578" y="21164"/>
                    <a:pt x="7569" y="20909"/>
                    <a:pt x="9734" y="19200"/>
                  </a:cubicBezTo>
                  <a:cubicBezTo>
                    <a:pt x="11899" y="17491"/>
                    <a:pt x="14966" y="14327"/>
                    <a:pt x="16943" y="11127"/>
                  </a:cubicBezTo>
                  <a:cubicBezTo>
                    <a:pt x="18921" y="7927"/>
                    <a:pt x="20945" y="2836"/>
                    <a:pt x="21600" y="0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19999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728450" y="3602101"/>
              <a:ext cx="12192810" cy="871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32" extrusionOk="0">
                  <a:moveTo>
                    <a:pt x="0" y="21132"/>
                  </a:moveTo>
                  <a:cubicBezTo>
                    <a:pt x="622" y="17748"/>
                    <a:pt x="1244" y="14364"/>
                    <a:pt x="2469" y="11052"/>
                  </a:cubicBezTo>
                  <a:cubicBezTo>
                    <a:pt x="3694" y="7740"/>
                    <a:pt x="5433" y="2892"/>
                    <a:pt x="7350" y="1260"/>
                  </a:cubicBezTo>
                  <a:cubicBezTo>
                    <a:pt x="9266" y="-372"/>
                    <a:pt x="11595" y="-468"/>
                    <a:pt x="13970" y="1260"/>
                  </a:cubicBezTo>
                  <a:cubicBezTo>
                    <a:pt x="16345" y="2988"/>
                    <a:pt x="20305" y="9900"/>
                    <a:pt x="21600" y="11628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19999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712613" y="5756020"/>
              <a:ext cx="4006211" cy="121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933" y="8947"/>
                    <a:pt x="15866" y="17894"/>
                    <a:pt x="21600" y="21600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19999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728450" y="5399759"/>
              <a:ext cx="12192810" cy="1467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8" extrusionOk="0">
                  <a:moveTo>
                    <a:pt x="0" y="0"/>
                  </a:moveTo>
                  <a:cubicBezTo>
                    <a:pt x="676" y="1460"/>
                    <a:pt x="1351" y="2920"/>
                    <a:pt x="2609" y="5031"/>
                  </a:cubicBezTo>
                  <a:cubicBezTo>
                    <a:pt x="3866" y="7142"/>
                    <a:pt x="5746" y="10381"/>
                    <a:pt x="7546" y="12665"/>
                  </a:cubicBezTo>
                  <a:cubicBezTo>
                    <a:pt x="9346" y="14949"/>
                    <a:pt x="11623" y="17320"/>
                    <a:pt x="13409" y="18737"/>
                  </a:cubicBezTo>
                  <a:cubicBezTo>
                    <a:pt x="15195" y="20154"/>
                    <a:pt x="17121" y="20733"/>
                    <a:pt x="18262" y="21166"/>
                  </a:cubicBezTo>
                  <a:cubicBezTo>
                    <a:pt x="19403" y="21600"/>
                    <a:pt x="19697" y="21398"/>
                    <a:pt x="20254" y="21340"/>
                  </a:cubicBezTo>
                  <a:cubicBezTo>
                    <a:pt x="20810" y="21282"/>
                    <a:pt x="21205" y="21051"/>
                    <a:pt x="21600" y="20819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19999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3594550" y="5252840"/>
              <a:ext cx="9310876" cy="1714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1" extrusionOk="0">
                  <a:moveTo>
                    <a:pt x="0" y="21531"/>
                  </a:moveTo>
                  <a:cubicBezTo>
                    <a:pt x="502" y="19232"/>
                    <a:pt x="1004" y="16933"/>
                    <a:pt x="1690" y="14820"/>
                  </a:cubicBezTo>
                  <a:cubicBezTo>
                    <a:pt x="2376" y="12707"/>
                    <a:pt x="3324" y="10420"/>
                    <a:pt x="4114" y="8854"/>
                  </a:cubicBezTo>
                  <a:cubicBezTo>
                    <a:pt x="4904" y="7288"/>
                    <a:pt x="5388" y="6592"/>
                    <a:pt x="6429" y="5424"/>
                  </a:cubicBezTo>
                  <a:cubicBezTo>
                    <a:pt x="7469" y="4256"/>
                    <a:pt x="9367" y="2615"/>
                    <a:pt x="10359" y="1845"/>
                  </a:cubicBezTo>
                  <a:cubicBezTo>
                    <a:pt x="11351" y="1074"/>
                    <a:pt x="11504" y="1099"/>
                    <a:pt x="12380" y="801"/>
                  </a:cubicBezTo>
                  <a:cubicBezTo>
                    <a:pt x="13255" y="503"/>
                    <a:pt x="14639" y="180"/>
                    <a:pt x="15612" y="55"/>
                  </a:cubicBezTo>
                  <a:cubicBezTo>
                    <a:pt x="16586" y="-69"/>
                    <a:pt x="18220" y="55"/>
                    <a:pt x="18220" y="55"/>
                  </a:cubicBezTo>
                  <a:lnTo>
                    <a:pt x="20094" y="55"/>
                  </a:lnTo>
                  <a:cubicBezTo>
                    <a:pt x="20614" y="105"/>
                    <a:pt x="21092" y="279"/>
                    <a:pt x="21343" y="354"/>
                  </a:cubicBezTo>
                  <a:cubicBezTo>
                    <a:pt x="21594" y="428"/>
                    <a:pt x="21508" y="403"/>
                    <a:pt x="21600" y="503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19999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 rot="1800000">
              <a:off x="4739435" y="2974492"/>
              <a:ext cx="2135344" cy="138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10195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 rot="1800000">
              <a:off x="5704698" y="4241318"/>
              <a:ext cx="2135345" cy="138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 rot="1800000">
              <a:off x="5717401" y="1707665"/>
              <a:ext cx="2135345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7058"/>
              </a:srgbClr>
            </a:solidFill>
            <a:ln w="12700" cap="flat">
              <a:solidFill>
                <a:srgbClr val="FFFFFF">
                  <a:alpha val="7842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 rot="1800000">
              <a:off x="4714033" y="440840"/>
              <a:ext cx="2135345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3921"/>
              </a:srgbClr>
            </a:solidFill>
            <a:ln w="12700" cap="flat">
              <a:solidFill>
                <a:srgbClr val="FFFFFF">
                  <a:alpha val="7842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 rot="1800000">
              <a:off x="6695362" y="5498618"/>
              <a:ext cx="2135346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5882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 rot="1800000">
              <a:off x="234378" y="4316768"/>
              <a:ext cx="1682114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35"/>
                  </a:moveTo>
                  <a:lnTo>
                    <a:pt x="965" y="0"/>
                  </a:lnTo>
                  <a:lnTo>
                    <a:pt x="14815" y="0"/>
                  </a:lnTo>
                  <a:lnTo>
                    <a:pt x="21600" y="10800"/>
                  </a:lnTo>
                  <a:lnTo>
                    <a:pt x="14815" y="21600"/>
                  </a:lnTo>
                  <a:lnTo>
                    <a:pt x="12749" y="21595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rgbClr val="FFFFFF">
                <a:alpha val="10195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 rot="1800000">
              <a:off x="776771" y="5517669"/>
              <a:ext cx="2135346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 rot="1800000">
              <a:off x="814875" y="2964967"/>
              <a:ext cx="2135346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7058"/>
              </a:srgbClr>
            </a:solidFill>
            <a:ln w="12700" cap="flat">
              <a:solidFill>
                <a:srgbClr val="FFFFFF">
                  <a:alpha val="7842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 rot="1800000">
              <a:off x="1780139" y="4241317"/>
              <a:ext cx="2135345" cy="138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 rot="1800000">
              <a:off x="2758103" y="5527193"/>
              <a:ext cx="2135345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 rot="1800000">
              <a:off x="2783507" y="2974492"/>
              <a:ext cx="2135344" cy="138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7058"/>
              </a:srgbClr>
            </a:solidFill>
            <a:ln w="12700" cap="flat">
              <a:solidFill>
                <a:srgbClr val="FFFFFF">
                  <a:alpha val="7842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 rot="1800000">
              <a:off x="1805540" y="1679091"/>
              <a:ext cx="2135345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 rot="1800000">
              <a:off x="9819772" y="4260368"/>
              <a:ext cx="2135346" cy="138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10195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 rot="1800000">
              <a:off x="10810439" y="5536719"/>
              <a:ext cx="2135345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 rot="1800000">
              <a:off x="10810440" y="2984017"/>
              <a:ext cx="2135345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7058"/>
              </a:srgbClr>
            </a:solidFill>
            <a:ln w="12700" cap="flat">
              <a:solidFill>
                <a:srgbClr val="FFFFFF">
                  <a:alpha val="7842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 rot="1800000">
              <a:off x="11820379" y="4170869"/>
              <a:ext cx="1657989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6884" y="0"/>
                  </a:lnTo>
                  <a:lnTo>
                    <a:pt x="8235" y="62"/>
                  </a:lnTo>
                  <a:lnTo>
                    <a:pt x="21600" y="20631"/>
                  </a:lnTo>
                  <a:lnTo>
                    <a:pt x="20935" y="21600"/>
                  </a:lnTo>
                  <a:lnTo>
                    <a:pt x="6884" y="21600"/>
                  </a:lnTo>
                  <a:lnTo>
                    <a:pt x="0" y="10800"/>
                  </a:lnTo>
                  <a:close/>
                </a:path>
              </a:pathLst>
            </a:custGeom>
            <a:solidFill>
              <a:srgbClr val="FFFFFF">
                <a:alpha val="3921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 rot="1800000">
              <a:off x="11820712" y="1626762"/>
              <a:ext cx="1655941" cy="1388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5"/>
                  </a:moveTo>
                  <a:lnTo>
                    <a:pt x="6892" y="9"/>
                  </a:lnTo>
                  <a:lnTo>
                    <a:pt x="8384" y="0"/>
                  </a:lnTo>
                  <a:lnTo>
                    <a:pt x="21600" y="20590"/>
                  </a:lnTo>
                  <a:lnTo>
                    <a:pt x="20961" y="21600"/>
                  </a:lnTo>
                  <a:lnTo>
                    <a:pt x="6892" y="21600"/>
                  </a:lnTo>
                  <a:lnTo>
                    <a:pt x="0" y="10805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06" name="Shape 106"/>
          <p:cNvSpPr/>
          <p:nvPr/>
        </p:nvSpPr>
        <p:spPr>
          <a:xfrm>
            <a:off x="6081182" y="-22227"/>
            <a:ext cx="4906438" cy="6272217"/>
          </a:xfrm>
          <a:prstGeom prst="rect">
            <a:avLst/>
          </a:prstGeom>
          <a:solidFill>
            <a:srgbClr val="F5F5F5"/>
          </a:solidFill>
          <a:ln w="15875">
            <a:solidFill>
              <a:srgbClr val="74A510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6199718" y="-22227"/>
            <a:ext cx="4673603" cy="2312992"/>
          </a:xfrm>
          <a:prstGeom prst="rect">
            <a:avLst/>
          </a:prstGeom>
          <a:solidFill>
            <a:srgbClr val="71685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08" name="Shape 108"/>
          <p:cNvSpPr/>
          <p:nvPr/>
        </p:nvSpPr>
        <p:spPr>
          <a:xfrm>
            <a:off x="6201832" y="6088064"/>
            <a:ext cx="4673603" cy="82553"/>
          </a:xfrm>
          <a:prstGeom prst="rect">
            <a:avLst/>
          </a:prstGeom>
          <a:solidFill>
            <a:srgbClr val="94C6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09" name="Shape 109"/>
          <p:cNvSpPr/>
          <p:nvPr/>
        </p:nvSpPr>
        <p:spPr>
          <a:xfrm>
            <a:off x="6201832" y="6088064"/>
            <a:ext cx="4673603" cy="82553"/>
          </a:xfrm>
          <a:prstGeom prst="rect">
            <a:avLst/>
          </a:prstGeom>
          <a:solidFill>
            <a:srgbClr val="94C6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1390649" y="1027115"/>
            <a:ext cx="9366251" cy="11430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94C6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90649" y="2324100"/>
            <a:ext cx="9036051" cy="3508375"/>
          </a:xfrm>
          <a:prstGeom prst="rect">
            <a:avLst/>
          </a:prstGeom>
        </p:spPr>
        <p:txBody>
          <a:bodyPr>
            <a:normAutofit/>
          </a:bodyPr>
          <a:lstStyle>
            <a:lvl1pPr indent="-273050">
              <a:spcBef>
                <a:spcPts val="500"/>
              </a:spcBef>
              <a:buClr>
                <a:srgbClr val="94C600"/>
              </a:buClr>
              <a:buSzPct val="76000"/>
              <a:buFont typeface="Century Gothic"/>
              <a:buChar char=""/>
              <a:defRPr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64585" indent="-297872">
              <a:spcBef>
                <a:spcPts val="500"/>
              </a:spcBef>
              <a:buClr>
                <a:srgbClr val="94C600"/>
              </a:buClr>
              <a:buSzPct val="76000"/>
              <a:buFont typeface="Century Gothic"/>
              <a:buChar char=""/>
              <a:defRPr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60119" indent="-274319">
              <a:spcBef>
                <a:spcPts val="500"/>
              </a:spcBef>
              <a:buClr>
                <a:srgbClr val="94C600"/>
              </a:buClr>
              <a:buSzPct val="76000"/>
              <a:buFont typeface="Century Gothic"/>
              <a:buChar char=""/>
              <a:defRPr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200150" indent="-304800">
              <a:spcBef>
                <a:spcPts val="500"/>
              </a:spcBef>
              <a:buClr>
                <a:srgbClr val="94C600"/>
              </a:buClr>
              <a:buSzPct val="76000"/>
              <a:buFont typeface="Century Gothic"/>
              <a:buChar char=""/>
              <a:defRPr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439862" indent="-342900">
              <a:spcBef>
                <a:spcPts val="500"/>
              </a:spcBef>
              <a:buClr>
                <a:srgbClr val="94C600"/>
              </a:buClr>
              <a:buSzPct val="76000"/>
              <a:buFont typeface="Century Gothic"/>
              <a:buChar char=""/>
              <a:defRPr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199718" y="5761359"/>
            <a:ext cx="273057" cy="281937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rgbClr val="94C6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80A33D"/>
            </a:gs>
            <a:gs pos="38000">
              <a:srgbClr val="92BE3F"/>
            </a:gs>
            <a:gs pos="100000">
              <a:srgbClr val="C2F35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 157"/>
          <p:cNvGrpSpPr/>
          <p:nvPr/>
        </p:nvGrpSpPr>
        <p:grpSpPr>
          <a:xfrm>
            <a:off x="-744497" y="-115241"/>
            <a:ext cx="13714364" cy="7365801"/>
            <a:chOff x="0" y="0"/>
            <a:chExt cx="13714363" cy="7365800"/>
          </a:xfrm>
        </p:grpSpPr>
        <p:grpSp>
          <p:nvGrpSpPr>
            <p:cNvPr id="134" name="Group 134"/>
            <p:cNvGrpSpPr/>
            <p:nvPr/>
          </p:nvGrpSpPr>
          <p:grpSpPr>
            <a:xfrm>
              <a:off x="744278" y="115238"/>
              <a:ext cx="12192820" cy="6858008"/>
              <a:chOff x="-1" y="0"/>
              <a:chExt cx="12192818" cy="6858006"/>
            </a:xfrm>
          </p:grpSpPr>
          <p:grpSp>
            <p:nvGrpSpPr>
              <p:cNvPr id="122" name="Group 122"/>
              <p:cNvGrpSpPr/>
              <p:nvPr/>
            </p:nvGrpSpPr>
            <p:grpSpPr>
              <a:xfrm>
                <a:off x="-3" y="-1"/>
                <a:ext cx="3353030" cy="6858005"/>
                <a:chOff x="-1" y="0"/>
                <a:chExt cx="3353028" cy="6858003"/>
              </a:xfrm>
            </p:grpSpPr>
            <p:sp>
              <p:nvSpPr>
                <p:cNvPr id="119" name="Shape 119"/>
                <p:cNvSpPr/>
                <p:nvPr/>
              </p:nvSpPr>
              <p:spPr>
                <a:xfrm>
                  <a:off x="1219282" y="-1"/>
                  <a:ext cx="2133746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120" name="Shape 120"/>
                <p:cNvSpPr/>
                <p:nvPr/>
              </p:nvSpPr>
              <p:spPr>
                <a:xfrm>
                  <a:off x="-2" y="-1"/>
                  <a:ext cx="609645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121" name="Shape 121"/>
                <p:cNvSpPr/>
                <p:nvPr/>
              </p:nvSpPr>
              <p:spPr>
                <a:xfrm>
                  <a:off x="304821" y="-1"/>
                  <a:ext cx="1016071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</p:grpSp>
          <p:grpSp>
            <p:nvGrpSpPr>
              <p:cNvPr id="126" name="Group 126"/>
              <p:cNvGrpSpPr/>
              <p:nvPr/>
            </p:nvGrpSpPr>
            <p:grpSpPr>
              <a:xfrm>
                <a:off x="563915" y="-1"/>
                <a:ext cx="3353030" cy="6858005"/>
                <a:chOff x="0" y="0"/>
                <a:chExt cx="3353029" cy="6858003"/>
              </a:xfrm>
            </p:grpSpPr>
            <p:sp>
              <p:nvSpPr>
                <p:cNvPr id="123" name="Shape 123"/>
                <p:cNvSpPr/>
                <p:nvPr/>
              </p:nvSpPr>
              <p:spPr>
                <a:xfrm>
                  <a:off x="1219283" y="-1"/>
                  <a:ext cx="2133746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124" name="Shape 124"/>
                <p:cNvSpPr/>
                <p:nvPr/>
              </p:nvSpPr>
              <p:spPr>
                <a:xfrm>
                  <a:off x="-1" y="-1"/>
                  <a:ext cx="609645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125" name="Shape 125"/>
                <p:cNvSpPr/>
                <p:nvPr/>
              </p:nvSpPr>
              <p:spPr>
                <a:xfrm>
                  <a:off x="304821" y="-1"/>
                  <a:ext cx="1016071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</p:grpSp>
          <p:grpSp>
            <p:nvGrpSpPr>
              <p:cNvPr id="130" name="Group 130"/>
              <p:cNvGrpSpPr/>
              <p:nvPr/>
            </p:nvGrpSpPr>
            <p:grpSpPr>
              <a:xfrm>
                <a:off x="8839790" y="0"/>
                <a:ext cx="3353027" cy="6858007"/>
                <a:chOff x="0" y="0"/>
                <a:chExt cx="3353026" cy="6858006"/>
              </a:xfrm>
            </p:grpSpPr>
            <p:sp>
              <p:nvSpPr>
                <p:cNvPr id="127" name="Shape 127"/>
                <p:cNvSpPr/>
                <p:nvPr/>
              </p:nvSpPr>
              <p:spPr>
                <a:xfrm rot="10800000">
                  <a:off x="0" y="-1"/>
                  <a:ext cx="2133745" cy="6858008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128" name="Shape 128"/>
                <p:cNvSpPr/>
                <p:nvPr/>
              </p:nvSpPr>
              <p:spPr>
                <a:xfrm rot="10800000">
                  <a:off x="2743384" y="-1"/>
                  <a:ext cx="609643" cy="6858008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129" name="Shape 129"/>
                <p:cNvSpPr/>
                <p:nvPr/>
              </p:nvSpPr>
              <p:spPr>
                <a:xfrm rot="10800000">
                  <a:off x="2032137" y="-1"/>
                  <a:ext cx="1016070" cy="6858008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</p:grpSp>
          <p:sp>
            <p:nvSpPr>
              <p:cNvPr id="131" name="Shape 131"/>
              <p:cNvSpPr/>
              <p:nvPr/>
            </p:nvSpPr>
            <p:spPr>
              <a:xfrm>
                <a:off x="5080339" y="-1"/>
                <a:ext cx="3759453" cy="6858005"/>
              </a:xfrm>
              <a:prstGeom prst="rect">
                <a:avLst/>
              </a:prstGeom>
              <a:solidFill>
                <a:srgbClr val="FFFFFF">
                  <a:alpha val="1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132" name="Shape 132"/>
              <p:cNvSpPr/>
              <p:nvPr/>
            </p:nvSpPr>
            <p:spPr>
              <a:xfrm>
                <a:off x="3861057" y="-1"/>
                <a:ext cx="609644" cy="6858005"/>
              </a:xfrm>
              <a:prstGeom prst="rect">
                <a:avLst/>
              </a:prstGeom>
              <a:solidFill>
                <a:srgbClr val="FFFFFF">
                  <a:alpha val="1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133" name="Shape 133"/>
              <p:cNvSpPr/>
              <p:nvPr/>
            </p:nvSpPr>
            <p:spPr>
              <a:xfrm>
                <a:off x="4165877" y="-1"/>
                <a:ext cx="1016071" cy="6858005"/>
              </a:xfrm>
              <a:prstGeom prst="rect">
                <a:avLst/>
              </a:prstGeom>
              <a:solidFill>
                <a:srgbClr val="FFFFFF">
                  <a:alpha val="1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</p:grpSp>
        <p:sp>
          <p:nvSpPr>
            <p:cNvPr id="135" name="Shape 135"/>
            <p:cNvSpPr/>
            <p:nvPr/>
          </p:nvSpPr>
          <p:spPr>
            <a:xfrm>
              <a:off x="728450" y="5150378"/>
              <a:ext cx="12192810" cy="1166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1" extrusionOk="0">
                  <a:moveTo>
                    <a:pt x="0" y="20509"/>
                  </a:moveTo>
                  <a:cubicBezTo>
                    <a:pt x="1166" y="21055"/>
                    <a:pt x="2333" y="21600"/>
                    <a:pt x="3955" y="21382"/>
                  </a:cubicBezTo>
                  <a:cubicBezTo>
                    <a:pt x="5578" y="21164"/>
                    <a:pt x="7569" y="20909"/>
                    <a:pt x="9734" y="19200"/>
                  </a:cubicBezTo>
                  <a:cubicBezTo>
                    <a:pt x="11899" y="17491"/>
                    <a:pt x="14966" y="14327"/>
                    <a:pt x="16943" y="11127"/>
                  </a:cubicBezTo>
                  <a:cubicBezTo>
                    <a:pt x="18921" y="7927"/>
                    <a:pt x="20945" y="2836"/>
                    <a:pt x="21600" y="0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19999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>
              <a:off x="728450" y="3602101"/>
              <a:ext cx="12192810" cy="871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32" extrusionOk="0">
                  <a:moveTo>
                    <a:pt x="0" y="21132"/>
                  </a:moveTo>
                  <a:cubicBezTo>
                    <a:pt x="622" y="17748"/>
                    <a:pt x="1244" y="14364"/>
                    <a:pt x="2469" y="11052"/>
                  </a:cubicBezTo>
                  <a:cubicBezTo>
                    <a:pt x="3694" y="7740"/>
                    <a:pt x="5433" y="2892"/>
                    <a:pt x="7350" y="1260"/>
                  </a:cubicBezTo>
                  <a:cubicBezTo>
                    <a:pt x="9266" y="-372"/>
                    <a:pt x="11595" y="-468"/>
                    <a:pt x="13970" y="1260"/>
                  </a:cubicBezTo>
                  <a:cubicBezTo>
                    <a:pt x="16345" y="2988"/>
                    <a:pt x="20305" y="9900"/>
                    <a:pt x="21600" y="11628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19999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712613" y="5756020"/>
              <a:ext cx="4006211" cy="121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933" y="8947"/>
                    <a:pt x="15866" y="17894"/>
                    <a:pt x="21600" y="21600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19999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728450" y="5399759"/>
              <a:ext cx="12192810" cy="1467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8" extrusionOk="0">
                  <a:moveTo>
                    <a:pt x="0" y="0"/>
                  </a:moveTo>
                  <a:cubicBezTo>
                    <a:pt x="676" y="1460"/>
                    <a:pt x="1351" y="2920"/>
                    <a:pt x="2609" y="5031"/>
                  </a:cubicBezTo>
                  <a:cubicBezTo>
                    <a:pt x="3866" y="7142"/>
                    <a:pt x="5746" y="10381"/>
                    <a:pt x="7546" y="12665"/>
                  </a:cubicBezTo>
                  <a:cubicBezTo>
                    <a:pt x="9346" y="14949"/>
                    <a:pt x="11623" y="17320"/>
                    <a:pt x="13409" y="18737"/>
                  </a:cubicBezTo>
                  <a:cubicBezTo>
                    <a:pt x="15195" y="20154"/>
                    <a:pt x="17121" y="20733"/>
                    <a:pt x="18262" y="21166"/>
                  </a:cubicBezTo>
                  <a:cubicBezTo>
                    <a:pt x="19403" y="21600"/>
                    <a:pt x="19697" y="21398"/>
                    <a:pt x="20254" y="21340"/>
                  </a:cubicBezTo>
                  <a:cubicBezTo>
                    <a:pt x="20810" y="21282"/>
                    <a:pt x="21205" y="21051"/>
                    <a:pt x="21600" y="20819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19999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>
              <a:off x="3594550" y="5252840"/>
              <a:ext cx="9310876" cy="1714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1" extrusionOk="0">
                  <a:moveTo>
                    <a:pt x="0" y="21531"/>
                  </a:moveTo>
                  <a:cubicBezTo>
                    <a:pt x="502" y="19232"/>
                    <a:pt x="1004" y="16933"/>
                    <a:pt x="1690" y="14820"/>
                  </a:cubicBezTo>
                  <a:cubicBezTo>
                    <a:pt x="2376" y="12707"/>
                    <a:pt x="3324" y="10420"/>
                    <a:pt x="4114" y="8854"/>
                  </a:cubicBezTo>
                  <a:cubicBezTo>
                    <a:pt x="4904" y="7288"/>
                    <a:pt x="5388" y="6592"/>
                    <a:pt x="6429" y="5424"/>
                  </a:cubicBezTo>
                  <a:cubicBezTo>
                    <a:pt x="7469" y="4256"/>
                    <a:pt x="9367" y="2615"/>
                    <a:pt x="10359" y="1845"/>
                  </a:cubicBezTo>
                  <a:cubicBezTo>
                    <a:pt x="11351" y="1074"/>
                    <a:pt x="11504" y="1099"/>
                    <a:pt x="12380" y="801"/>
                  </a:cubicBezTo>
                  <a:cubicBezTo>
                    <a:pt x="13255" y="503"/>
                    <a:pt x="14639" y="180"/>
                    <a:pt x="15612" y="55"/>
                  </a:cubicBezTo>
                  <a:cubicBezTo>
                    <a:pt x="16586" y="-69"/>
                    <a:pt x="18220" y="55"/>
                    <a:pt x="18220" y="55"/>
                  </a:cubicBezTo>
                  <a:lnTo>
                    <a:pt x="20094" y="55"/>
                  </a:lnTo>
                  <a:cubicBezTo>
                    <a:pt x="20614" y="105"/>
                    <a:pt x="21092" y="279"/>
                    <a:pt x="21343" y="354"/>
                  </a:cubicBezTo>
                  <a:cubicBezTo>
                    <a:pt x="21594" y="428"/>
                    <a:pt x="21508" y="403"/>
                    <a:pt x="21600" y="503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19999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 rot="1800000">
              <a:off x="4739435" y="2974492"/>
              <a:ext cx="2135344" cy="138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10195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 rot="1800000">
              <a:off x="5704698" y="4241318"/>
              <a:ext cx="2135345" cy="138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 rot="1800000">
              <a:off x="5717401" y="1707665"/>
              <a:ext cx="2135345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7058"/>
              </a:srgbClr>
            </a:solidFill>
            <a:ln w="12700" cap="flat">
              <a:solidFill>
                <a:srgbClr val="FFFFFF">
                  <a:alpha val="7842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 rot="1800000">
              <a:off x="4714033" y="440840"/>
              <a:ext cx="2135345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3921"/>
              </a:srgbClr>
            </a:solidFill>
            <a:ln w="12700" cap="flat">
              <a:solidFill>
                <a:srgbClr val="FFFFFF">
                  <a:alpha val="7842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 rot="1800000">
              <a:off x="6695362" y="5498618"/>
              <a:ext cx="2135346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5882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 rot="1800000">
              <a:off x="234378" y="4316768"/>
              <a:ext cx="1682114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35"/>
                  </a:moveTo>
                  <a:lnTo>
                    <a:pt x="965" y="0"/>
                  </a:lnTo>
                  <a:lnTo>
                    <a:pt x="14815" y="0"/>
                  </a:lnTo>
                  <a:lnTo>
                    <a:pt x="21600" y="10800"/>
                  </a:lnTo>
                  <a:lnTo>
                    <a:pt x="14815" y="21600"/>
                  </a:lnTo>
                  <a:lnTo>
                    <a:pt x="12749" y="21595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rgbClr val="FFFFFF">
                <a:alpha val="10195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 rot="1800000">
              <a:off x="776771" y="5517669"/>
              <a:ext cx="2135346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 rot="1800000">
              <a:off x="814875" y="2964967"/>
              <a:ext cx="2135346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7058"/>
              </a:srgbClr>
            </a:solidFill>
            <a:ln w="12700" cap="flat">
              <a:solidFill>
                <a:srgbClr val="FFFFFF">
                  <a:alpha val="7842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 rot="1800000">
              <a:off x="1780139" y="4241317"/>
              <a:ext cx="2135345" cy="138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 rot="1800000">
              <a:off x="2758103" y="5527193"/>
              <a:ext cx="2135345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 rot="1800000">
              <a:off x="2783507" y="2974492"/>
              <a:ext cx="2135344" cy="138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7058"/>
              </a:srgbClr>
            </a:solidFill>
            <a:ln w="12700" cap="flat">
              <a:solidFill>
                <a:srgbClr val="FFFFFF">
                  <a:alpha val="7842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 rot="1800000">
              <a:off x="1805540" y="1679091"/>
              <a:ext cx="2135345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 rot="1800000">
              <a:off x="9819772" y="4260368"/>
              <a:ext cx="2135346" cy="138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10195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 rot="1800000">
              <a:off x="10810439" y="5536719"/>
              <a:ext cx="2135345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 rot="1800000">
              <a:off x="10810440" y="2984017"/>
              <a:ext cx="2135345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7058"/>
              </a:srgbClr>
            </a:solidFill>
            <a:ln w="12700" cap="flat">
              <a:solidFill>
                <a:srgbClr val="FFFFFF">
                  <a:alpha val="7842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 rot="1800000">
              <a:off x="11820379" y="4170869"/>
              <a:ext cx="1657989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6884" y="0"/>
                  </a:lnTo>
                  <a:lnTo>
                    <a:pt x="8235" y="62"/>
                  </a:lnTo>
                  <a:lnTo>
                    <a:pt x="21600" y="20631"/>
                  </a:lnTo>
                  <a:lnTo>
                    <a:pt x="20935" y="21600"/>
                  </a:lnTo>
                  <a:lnTo>
                    <a:pt x="6884" y="21600"/>
                  </a:lnTo>
                  <a:lnTo>
                    <a:pt x="0" y="10800"/>
                  </a:lnTo>
                  <a:close/>
                </a:path>
              </a:pathLst>
            </a:custGeom>
            <a:solidFill>
              <a:srgbClr val="FFFFFF">
                <a:alpha val="3921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 rot="1800000">
              <a:off x="11820712" y="1626762"/>
              <a:ext cx="1655941" cy="1388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5"/>
                  </a:moveTo>
                  <a:lnTo>
                    <a:pt x="6892" y="9"/>
                  </a:lnTo>
                  <a:lnTo>
                    <a:pt x="8384" y="0"/>
                  </a:lnTo>
                  <a:lnTo>
                    <a:pt x="21600" y="20590"/>
                  </a:lnTo>
                  <a:lnTo>
                    <a:pt x="20961" y="21600"/>
                  </a:lnTo>
                  <a:lnTo>
                    <a:pt x="6892" y="21600"/>
                  </a:lnTo>
                  <a:lnTo>
                    <a:pt x="0" y="10805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58" name="Shape 158"/>
          <p:cNvSpPr/>
          <p:nvPr/>
        </p:nvSpPr>
        <p:spPr>
          <a:xfrm>
            <a:off x="6081182" y="-22227"/>
            <a:ext cx="4906438" cy="6272217"/>
          </a:xfrm>
          <a:prstGeom prst="rect">
            <a:avLst/>
          </a:prstGeom>
          <a:solidFill>
            <a:srgbClr val="F5F5F5"/>
          </a:solidFill>
          <a:ln w="15875">
            <a:solidFill>
              <a:srgbClr val="74A510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6199718" y="-22227"/>
            <a:ext cx="4673603" cy="623892"/>
          </a:xfrm>
          <a:prstGeom prst="rect">
            <a:avLst/>
          </a:prstGeom>
          <a:solidFill>
            <a:srgbClr val="71685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1206500" y="601660"/>
            <a:ext cx="4749800" cy="5648330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6201832" y="6088064"/>
            <a:ext cx="4673603" cy="82553"/>
          </a:xfrm>
          <a:prstGeom prst="rect">
            <a:avLst/>
          </a:prstGeom>
          <a:solidFill>
            <a:srgbClr val="94C6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1390649" y="1027115"/>
            <a:ext cx="9366251" cy="11430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94C6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90649" y="2324100"/>
            <a:ext cx="9036051" cy="3508375"/>
          </a:xfrm>
          <a:prstGeom prst="rect">
            <a:avLst/>
          </a:prstGeom>
        </p:spPr>
        <p:txBody>
          <a:bodyPr>
            <a:normAutofit/>
          </a:bodyPr>
          <a:lstStyle>
            <a:lvl1pPr indent="-273050">
              <a:spcBef>
                <a:spcPts val="500"/>
              </a:spcBef>
              <a:buClr>
                <a:srgbClr val="94C600"/>
              </a:buClr>
              <a:buSzPct val="76000"/>
              <a:buFont typeface="Century Gothic"/>
              <a:buChar char=""/>
              <a:defRPr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64585" indent="-297872">
              <a:spcBef>
                <a:spcPts val="500"/>
              </a:spcBef>
              <a:buClr>
                <a:srgbClr val="94C600"/>
              </a:buClr>
              <a:buSzPct val="76000"/>
              <a:buFont typeface="Century Gothic"/>
              <a:buChar char=""/>
              <a:defRPr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60119" indent="-274319">
              <a:spcBef>
                <a:spcPts val="500"/>
              </a:spcBef>
              <a:buClr>
                <a:srgbClr val="94C600"/>
              </a:buClr>
              <a:buSzPct val="76000"/>
              <a:buFont typeface="Century Gothic"/>
              <a:buChar char=""/>
              <a:defRPr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200150" indent="-304800">
              <a:spcBef>
                <a:spcPts val="500"/>
              </a:spcBef>
              <a:buClr>
                <a:srgbClr val="94C600"/>
              </a:buClr>
              <a:buSzPct val="76000"/>
              <a:buFont typeface="Century Gothic"/>
              <a:buChar char=""/>
              <a:defRPr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439862" indent="-342900">
              <a:spcBef>
                <a:spcPts val="500"/>
              </a:spcBef>
              <a:buClr>
                <a:srgbClr val="94C600"/>
              </a:buClr>
              <a:buSzPct val="76000"/>
              <a:buFont typeface="Century Gothic"/>
              <a:buChar char=""/>
              <a:defRPr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199718" y="265434"/>
            <a:ext cx="273057" cy="281937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80A33D"/>
            </a:gs>
            <a:gs pos="38000">
              <a:srgbClr val="92BE3F"/>
            </a:gs>
            <a:gs pos="100000">
              <a:srgbClr val="C2F35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 209"/>
          <p:cNvGrpSpPr/>
          <p:nvPr/>
        </p:nvGrpSpPr>
        <p:grpSpPr>
          <a:xfrm>
            <a:off x="-744497" y="-115241"/>
            <a:ext cx="13714364" cy="7365801"/>
            <a:chOff x="0" y="0"/>
            <a:chExt cx="13714363" cy="7365800"/>
          </a:xfrm>
        </p:grpSpPr>
        <p:grpSp>
          <p:nvGrpSpPr>
            <p:cNvPr id="186" name="Group 186"/>
            <p:cNvGrpSpPr/>
            <p:nvPr/>
          </p:nvGrpSpPr>
          <p:grpSpPr>
            <a:xfrm>
              <a:off x="744278" y="115238"/>
              <a:ext cx="12192820" cy="6858008"/>
              <a:chOff x="-1" y="0"/>
              <a:chExt cx="12192818" cy="6858006"/>
            </a:xfrm>
          </p:grpSpPr>
          <p:grpSp>
            <p:nvGrpSpPr>
              <p:cNvPr id="174" name="Group 174"/>
              <p:cNvGrpSpPr/>
              <p:nvPr/>
            </p:nvGrpSpPr>
            <p:grpSpPr>
              <a:xfrm>
                <a:off x="-3" y="-1"/>
                <a:ext cx="3353030" cy="6858005"/>
                <a:chOff x="-1" y="0"/>
                <a:chExt cx="3353028" cy="6858003"/>
              </a:xfrm>
            </p:grpSpPr>
            <p:sp>
              <p:nvSpPr>
                <p:cNvPr id="171" name="Shape 171"/>
                <p:cNvSpPr/>
                <p:nvPr/>
              </p:nvSpPr>
              <p:spPr>
                <a:xfrm>
                  <a:off x="1219282" y="-1"/>
                  <a:ext cx="2133746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172" name="Shape 172"/>
                <p:cNvSpPr/>
                <p:nvPr/>
              </p:nvSpPr>
              <p:spPr>
                <a:xfrm>
                  <a:off x="-2" y="-1"/>
                  <a:ext cx="609645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173" name="Shape 173"/>
                <p:cNvSpPr/>
                <p:nvPr/>
              </p:nvSpPr>
              <p:spPr>
                <a:xfrm>
                  <a:off x="304821" y="-1"/>
                  <a:ext cx="1016071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</p:grpSp>
          <p:grpSp>
            <p:nvGrpSpPr>
              <p:cNvPr id="178" name="Group 178"/>
              <p:cNvGrpSpPr/>
              <p:nvPr/>
            </p:nvGrpSpPr>
            <p:grpSpPr>
              <a:xfrm>
                <a:off x="563915" y="-1"/>
                <a:ext cx="3353030" cy="6858005"/>
                <a:chOff x="0" y="0"/>
                <a:chExt cx="3353029" cy="6858003"/>
              </a:xfrm>
            </p:grpSpPr>
            <p:sp>
              <p:nvSpPr>
                <p:cNvPr id="175" name="Shape 175"/>
                <p:cNvSpPr/>
                <p:nvPr/>
              </p:nvSpPr>
              <p:spPr>
                <a:xfrm>
                  <a:off x="1219283" y="-1"/>
                  <a:ext cx="2133746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176" name="Shape 176"/>
                <p:cNvSpPr/>
                <p:nvPr/>
              </p:nvSpPr>
              <p:spPr>
                <a:xfrm>
                  <a:off x="-1" y="-1"/>
                  <a:ext cx="609645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177" name="Shape 177"/>
                <p:cNvSpPr/>
                <p:nvPr/>
              </p:nvSpPr>
              <p:spPr>
                <a:xfrm>
                  <a:off x="304821" y="-1"/>
                  <a:ext cx="1016071" cy="6858005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</p:grpSp>
          <p:grpSp>
            <p:nvGrpSpPr>
              <p:cNvPr id="182" name="Group 182"/>
              <p:cNvGrpSpPr/>
              <p:nvPr/>
            </p:nvGrpSpPr>
            <p:grpSpPr>
              <a:xfrm>
                <a:off x="8839790" y="0"/>
                <a:ext cx="3353027" cy="6858007"/>
                <a:chOff x="0" y="0"/>
                <a:chExt cx="3353026" cy="6858006"/>
              </a:xfrm>
            </p:grpSpPr>
            <p:sp>
              <p:nvSpPr>
                <p:cNvPr id="179" name="Shape 179"/>
                <p:cNvSpPr/>
                <p:nvPr/>
              </p:nvSpPr>
              <p:spPr>
                <a:xfrm rot="10800000">
                  <a:off x="0" y="-1"/>
                  <a:ext cx="2133745" cy="6858008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180" name="Shape 180"/>
                <p:cNvSpPr/>
                <p:nvPr/>
              </p:nvSpPr>
              <p:spPr>
                <a:xfrm rot="10800000">
                  <a:off x="2743384" y="-1"/>
                  <a:ext cx="609643" cy="6858008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  <p:sp>
              <p:nvSpPr>
                <p:cNvPr id="181" name="Shape 181"/>
                <p:cNvSpPr/>
                <p:nvPr/>
              </p:nvSpPr>
              <p:spPr>
                <a:xfrm rot="10800000">
                  <a:off x="2032137" y="-1"/>
                  <a:ext cx="1016070" cy="6858008"/>
                </a:xfrm>
                <a:prstGeom prst="rect">
                  <a:avLst/>
                </a:prstGeom>
                <a:solidFill>
                  <a:srgbClr val="FFFFFF">
                    <a:alpha val="1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pPr>
                  <a:endParaRPr/>
                </a:p>
              </p:txBody>
            </p:sp>
          </p:grpSp>
          <p:sp>
            <p:nvSpPr>
              <p:cNvPr id="183" name="Shape 183"/>
              <p:cNvSpPr/>
              <p:nvPr/>
            </p:nvSpPr>
            <p:spPr>
              <a:xfrm>
                <a:off x="5080339" y="-1"/>
                <a:ext cx="3759453" cy="6858005"/>
              </a:xfrm>
              <a:prstGeom prst="rect">
                <a:avLst/>
              </a:prstGeom>
              <a:solidFill>
                <a:srgbClr val="FFFFFF">
                  <a:alpha val="1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3861057" y="-1"/>
                <a:ext cx="609644" cy="6858005"/>
              </a:xfrm>
              <a:prstGeom prst="rect">
                <a:avLst/>
              </a:prstGeom>
              <a:solidFill>
                <a:srgbClr val="FFFFFF">
                  <a:alpha val="1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4165877" y="-1"/>
                <a:ext cx="1016071" cy="6858005"/>
              </a:xfrm>
              <a:prstGeom prst="rect">
                <a:avLst/>
              </a:prstGeom>
              <a:solidFill>
                <a:srgbClr val="FFFFFF">
                  <a:alpha val="1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</p:grpSp>
        <p:sp>
          <p:nvSpPr>
            <p:cNvPr id="187" name="Shape 187"/>
            <p:cNvSpPr/>
            <p:nvPr/>
          </p:nvSpPr>
          <p:spPr>
            <a:xfrm>
              <a:off x="728450" y="5150378"/>
              <a:ext cx="12192810" cy="1166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1" extrusionOk="0">
                  <a:moveTo>
                    <a:pt x="0" y="20509"/>
                  </a:moveTo>
                  <a:cubicBezTo>
                    <a:pt x="1166" y="21055"/>
                    <a:pt x="2333" y="21600"/>
                    <a:pt x="3955" y="21382"/>
                  </a:cubicBezTo>
                  <a:cubicBezTo>
                    <a:pt x="5578" y="21164"/>
                    <a:pt x="7569" y="20909"/>
                    <a:pt x="9734" y="19200"/>
                  </a:cubicBezTo>
                  <a:cubicBezTo>
                    <a:pt x="11899" y="17491"/>
                    <a:pt x="14966" y="14327"/>
                    <a:pt x="16943" y="11127"/>
                  </a:cubicBezTo>
                  <a:cubicBezTo>
                    <a:pt x="18921" y="7927"/>
                    <a:pt x="20945" y="2836"/>
                    <a:pt x="21600" y="0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19999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8" name="Shape 188"/>
            <p:cNvSpPr/>
            <p:nvPr/>
          </p:nvSpPr>
          <p:spPr>
            <a:xfrm>
              <a:off x="728450" y="3602101"/>
              <a:ext cx="12192810" cy="871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32" extrusionOk="0">
                  <a:moveTo>
                    <a:pt x="0" y="21132"/>
                  </a:moveTo>
                  <a:cubicBezTo>
                    <a:pt x="622" y="17748"/>
                    <a:pt x="1244" y="14364"/>
                    <a:pt x="2469" y="11052"/>
                  </a:cubicBezTo>
                  <a:cubicBezTo>
                    <a:pt x="3694" y="7740"/>
                    <a:pt x="5433" y="2892"/>
                    <a:pt x="7350" y="1260"/>
                  </a:cubicBezTo>
                  <a:cubicBezTo>
                    <a:pt x="9266" y="-372"/>
                    <a:pt x="11595" y="-468"/>
                    <a:pt x="13970" y="1260"/>
                  </a:cubicBezTo>
                  <a:cubicBezTo>
                    <a:pt x="16345" y="2988"/>
                    <a:pt x="20305" y="9900"/>
                    <a:pt x="21600" y="11628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19999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9" name="Shape 189"/>
            <p:cNvSpPr/>
            <p:nvPr/>
          </p:nvSpPr>
          <p:spPr>
            <a:xfrm>
              <a:off x="712613" y="5756020"/>
              <a:ext cx="4006211" cy="1211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933" y="8947"/>
                    <a:pt x="15866" y="17894"/>
                    <a:pt x="21600" y="21600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19999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>
              <a:off x="728450" y="5399759"/>
              <a:ext cx="12192810" cy="1467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8" extrusionOk="0">
                  <a:moveTo>
                    <a:pt x="0" y="0"/>
                  </a:moveTo>
                  <a:cubicBezTo>
                    <a:pt x="676" y="1460"/>
                    <a:pt x="1351" y="2920"/>
                    <a:pt x="2609" y="5031"/>
                  </a:cubicBezTo>
                  <a:cubicBezTo>
                    <a:pt x="3866" y="7142"/>
                    <a:pt x="5746" y="10381"/>
                    <a:pt x="7546" y="12665"/>
                  </a:cubicBezTo>
                  <a:cubicBezTo>
                    <a:pt x="9346" y="14949"/>
                    <a:pt x="11623" y="17320"/>
                    <a:pt x="13409" y="18737"/>
                  </a:cubicBezTo>
                  <a:cubicBezTo>
                    <a:pt x="15195" y="20154"/>
                    <a:pt x="17121" y="20733"/>
                    <a:pt x="18262" y="21166"/>
                  </a:cubicBezTo>
                  <a:cubicBezTo>
                    <a:pt x="19403" y="21600"/>
                    <a:pt x="19697" y="21398"/>
                    <a:pt x="20254" y="21340"/>
                  </a:cubicBezTo>
                  <a:cubicBezTo>
                    <a:pt x="20810" y="21282"/>
                    <a:pt x="21205" y="21051"/>
                    <a:pt x="21600" y="20819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19999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>
              <a:off x="3594550" y="5252840"/>
              <a:ext cx="9310876" cy="1714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1" extrusionOk="0">
                  <a:moveTo>
                    <a:pt x="0" y="21531"/>
                  </a:moveTo>
                  <a:cubicBezTo>
                    <a:pt x="502" y="19232"/>
                    <a:pt x="1004" y="16933"/>
                    <a:pt x="1690" y="14820"/>
                  </a:cubicBezTo>
                  <a:cubicBezTo>
                    <a:pt x="2376" y="12707"/>
                    <a:pt x="3324" y="10420"/>
                    <a:pt x="4114" y="8854"/>
                  </a:cubicBezTo>
                  <a:cubicBezTo>
                    <a:pt x="4904" y="7288"/>
                    <a:pt x="5388" y="6592"/>
                    <a:pt x="6429" y="5424"/>
                  </a:cubicBezTo>
                  <a:cubicBezTo>
                    <a:pt x="7469" y="4256"/>
                    <a:pt x="9367" y="2615"/>
                    <a:pt x="10359" y="1845"/>
                  </a:cubicBezTo>
                  <a:cubicBezTo>
                    <a:pt x="11351" y="1074"/>
                    <a:pt x="11504" y="1099"/>
                    <a:pt x="12380" y="801"/>
                  </a:cubicBezTo>
                  <a:cubicBezTo>
                    <a:pt x="13255" y="503"/>
                    <a:pt x="14639" y="180"/>
                    <a:pt x="15612" y="55"/>
                  </a:cubicBezTo>
                  <a:cubicBezTo>
                    <a:pt x="16586" y="-69"/>
                    <a:pt x="18220" y="55"/>
                    <a:pt x="18220" y="55"/>
                  </a:cubicBezTo>
                  <a:lnTo>
                    <a:pt x="20094" y="55"/>
                  </a:lnTo>
                  <a:cubicBezTo>
                    <a:pt x="20614" y="105"/>
                    <a:pt x="21092" y="279"/>
                    <a:pt x="21343" y="354"/>
                  </a:cubicBezTo>
                  <a:cubicBezTo>
                    <a:pt x="21594" y="428"/>
                    <a:pt x="21508" y="403"/>
                    <a:pt x="21600" y="503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19999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1800000">
              <a:off x="4739435" y="2974492"/>
              <a:ext cx="2135344" cy="138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10195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 rot="1800000">
              <a:off x="5704698" y="4241318"/>
              <a:ext cx="2135345" cy="138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rot="1800000">
              <a:off x="5717401" y="1707665"/>
              <a:ext cx="2135345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7058"/>
              </a:srgbClr>
            </a:solidFill>
            <a:ln w="12700" cap="flat">
              <a:solidFill>
                <a:srgbClr val="FFFFFF">
                  <a:alpha val="7842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rot="1800000">
              <a:off x="4714033" y="440840"/>
              <a:ext cx="2135345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3921"/>
              </a:srgbClr>
            </a:solidFill>
            <a:ln w="12700" cap="flat">
              <a:solidFill>
                <a:srgbClr val="FFFFFF">
                  <a:alpha val="7842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1800000">
              <a:off x="6695362" y="5498618"/>
              <a:ext cx="2135346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5882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1800000">
              <a:off x="234378" y="4316768"/>
              <a:ext cx="1682114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35"/>
                  </a:moveTo>
                  <a:lnTo>
                    <a:pt x="965" y="0"/>
                  </a:lnTo>
                  <a:lnTo>
                    <a:pt x="14815" y="0"/>
                  </a:lnTo>
                  <a:lnTo>
                    <a:pt x="21600" y="10800"/>
                  </a:lnTo>
                  <a:lnTo>
                    <a:pt x="14815" y="21600"/>
                  </a:lnTo>
                  <a:lnTo>
                    <a:pt x="12749" y="21595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rgbClr val="FFFFFF">
                <a:alpha val="10195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 rot="1800000">
              <a:off x="776771" y="5517669"/>
              <a:ext cx="2135346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rot="1800000">
              <a:off x="814875" y="2964967"/>
              <a:ext cx="2135346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7058"/>
              </a:srgbClr>
            </a:solidFill>
            <a:ln w="12700" cap="flat">
              <a:solidFill>
                <a:srgbClr val="FFFFFF">
                  <a:alpha val="7842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 rot="1800000">
              <a:off x="1780139" y="4241317"/>
              <a:ext cx="2135345" cy="138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1800000">
              <a:off x="2758103" y="5527193"/>
              <a:ext cx="2135345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rot="1800000">
              <a:off x="2783507" y="2974492"/>
              <a:ext cx="2135344" cy="138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7058"/>
              </a:srgbClr>
            </a:solidFill>
            <a:ln w="12700" cap="flat">
              <a:solidFill>
                <a:srgbClr val="FFFFFF">
                  <a:alpha val="7842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rot="1800000">
              <a:off x="1805540" y="1679091"/>
              <a:ext cx="2135345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rot="1800000">
              <a:off x="9819772" y="4260368"/>
              <a:ext cx="2135346" cy="138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10195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 rot="1800000">
              <a:off x="10810439" y="5536719"/>
              <a:ext cx="2135345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 rot="1800000">
              <a:off x="10810440" y="2984017"/>
              <a:ext cx="2135345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5" y="0"/>
                  </a:moveTo>
                  <a:lnTo>
                    <a:pt x="0" y="10800"/>
                  </a:lnTo>
                  <a:lnTo>
                    <a:pt x="5345" y="21600"/>
                  </a:lnTo>
                  <a:lnTo>
                    <a:pt x="16255" y="21600"/>
                  </a:lnTo>
                  <a:lnTo>
                    <a:pt x="21600" y="10800"/>
                  </a:lnTo>
                  <a:lnTo>
                    <a:pt x="16255" y="0"/>
                  </a:lnTo>
                  <a:close/>
                </a:path>
              </a:pathLst>
            </a:custGeom>
            <a:solidFill>
              <a:srgbClr val="FFFFFF">
                <a:alpha val="7058"/>
              </a:srgbClr>
            </a:solidFill>
            <a:ln w="12700" cap="flat">
              <a:solidFill>
                <a:srgbClr val="FFFFFF">
                  <a:alpha val="7842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 rot="1800000">
              <a:off x="11820379" y="4170869"/>
              <a:ext cx="1657989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6884" y="0"/>
                  </a:lnTo>
                  <a:lnTo>
                    <a:pt x="8235" y="62"/>
                  </a:lnTo>
                  <a:lnTo>
                    <a:pt x="21600" y="20631"/>
                  </a:lnTo>
                  <a:lnTo>
                    <a:pt x="20935" y="21600"/>
                  </a:lnTo>
                  <a:lnTo>
                    <a:pt x="6884" y="21600"/>
                  </a:lnTo>
                  <a:lnTo>
                    <a:pt x="0" y="10800"/>
                  </a:lnTo>
                  <a:close/>
                </a:path>
              </a:pathLst>
            </a:custGeom>
            <a:solidFill>
              <a:srgbClr val="FFFFFF">
                <a:alpha val="3921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 rot="1800000">
              <a:off x="11820712" y="1626762"/>
              <a:ext cx="1655941" cy="1388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5"/>
                  </a:moveTo>
                  <a:lnTo>
                    <a:pt x="6892" y="9"/>
                  </a:lnTo>
                  <a:lnTo>
                    <a:pt x="8384" y="0"/>
                  </a:lnTo>
                  <a:lnTo>
                    <a:pt x="21600" y="20590"/>
                  </a:lnTo>
                  <a:lnTo>
                    <a:pt x="20961" y="21600"/>
                  </a:lnTo>
                  <a:lnTo>
                    <a:pt x="6892" y="21600"/>
                  </a:lnTo>
                  <a:lnTo>
                    <a:pt x="0" y="10805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156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210" name="Shape 210"/>
          <p:cNvSpPr/>
          <p:nvPr/>
        </p:nvSpPr>
        <p:spPr>
          <a:xfrm>
            <a:off x="6081182" y="-22227"/>
            <a:ext cx="4906438" cy="6272217"/>
          </a:xfrm>
          <a:prstGeom prst="rect">
            <a:avLst/>
          </a:prstGeom>
          <a:solidFill>
            <a:srgbClr val="F5F5F5"/>
          </a:solidFill>
          <a:ln w="15875">
            <a:solidFill>
              <a:srgbClr val="74A510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6199718" y="-22227"/>
            <a:ext cx="4673603" cy="623892"/>
          </a:xfrm>
          <a:prstGeom prst="rect">
            <a:avLst/>
          </a:prstGeom>
          <a:solidFill>
            <a:srgbClr val="71685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1206500" y="601660"/>
            <a:ext cx="4749800" cy="5648330"/>
          </a:xfrm>
          <a:prstGeom prst="rect">
            <a:avLst/>
          </a:prstGeom>
          <a:solidFill>
            <a:srgbClr val="FFFFFF"/>
          </a:solidFill>
          <a:ln w="3175">
            <a:solidFill>
              <a:srgbClr val="1F1F16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6201832" y="6088064"/>
            <a:ext cx="4673603" cy="82553"/>
          </a:xfrm>
          <a:prstGeom prst="rect">
            <a:avLst/>
          </a:prstGeom>
          <a:solidFill>
            <a:srgbClr val="94C6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14" name="Title Text"/>
          <p:cNvSpPr txBox="1">
            <a:spLocks noGrp="1"/>
          </p:cNvSpPr>
          <p:nvPr>
            <p:ph type="title"/>
          </p:nvPr>
        </p:nvSpPr>
        <p:spPr>
          <a:xfrm>
            <a:off x="1390649" y="1027115"/>
            <a:ext cx="9366251" cy="11430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94C6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2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90649" y="2324100"/>
            <a:ext cx="9036051" cy="3508375"/>
          </a:xfrm>
          <a:prstGeom prst="rect">
            <a:avLst/>
          </a:prstGeom>
        </p:spPr>
        <p:txBody>
          <a:bodyPr>
            <a:normAutofit/>
          </a:bodyPr>
          <a:lstStyle>
            <a:lvl1pPr indent="-273050">
              <a:spcBef>
                <a:spcPts val="500"/>
              </a:spcBef>
              <a:buClr>
                <a:srgbClr val="94C600"/>
              </a:buClr>
              <a:buSzPct val="76000"/>
              <a:buFont typeface="Century Gothic"/>
              <a:buChar char=""/>
              <a:defRPr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64585" indent="-297872">
              <a:spcBef>
                <a:spcPts val="500"/>
              </a:spcBef>
              <a:buClr>
                <a:srgbClr val="94C600"/>
              </a:buClr>
              <a:buSzPct val="76000"/>
              <a:buFont typeface="Century Gothic"/>
              <a:buChar char=""/>
              <a:defRPr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60119" indent="-274319">
              <a:spcBef>
                <a:spcPts val="500"/>
              </a:spcBef>
              <a:buClr>
                <a:srgbClr val="94C600"/>
              </a:buClr>
              <a:buSzPct val="76000"/>
              <a:buFont typeface="Century Gothic"/>
              <a:buChar char=""/>
              <a:defRPr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200150" indent="-304800">
              <a:spcBef>
                <a:spcPts val="500"/>
              </a:spcBef>
              <a:buClr>
                <a:srgbClr val="94C600"/>
              </a:buClr>
              <a:buSzPct val="76000"/>
              <a:buFont typeface="Century Gothic"/>
              <a:buChar char=""/>
              <a:defRPr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439862" indent="-342900">
              <a:spcBef>
                <a:spcPts val="500"/>
              </a:spcBef>
              <a:buClr>
                <a:srgbClr val="94C600"/>
              </a:buClr>
              <a:buSzPct val="76000"/>
              <a:buFont typeface="Century Gothic"/>
              <a:buChar char=""/>
              <a:defRPr sz="2400">
                <a:solidFill>
                  <a:srgbClr val="3E3D2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199718" y="265434"/>
            <a:ext cx="273057" cy="281937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826683" y="769937"/>
            <a:ext cx="9753601" cy="166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80498" y="6245226"/>
            <a:ext cx="301905" cy="28882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cg.is/1WeTO9" TargetMode="External"/><Relationship Id="rId7" Type="http://schemas.openxmlformats.org/officeDocument/2006/relationships/hyperlink" Target="https://arcg.is/0HbOjT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rcg.is/2yKj24k" TargetMode="External"/><Relationship Id="rId5" Type="http://schemas.openxmlformats.org/officeDocument/2006/relationships/hyperlink" Target="https://geographica-bg.maps.arcgis.com/apps/webappviewer/index.html?id=afe8840b70e749a880c1122c41c6764a" TargetMode="External"/><Relationship Id="rId4" Type="http://schemas.openxmlformats.org/officeDocument/2006/relationships/hyperlink" Target="https://geographica-bg.maps.arcgis.com/apps/webappviewer/index.html?id=ece986916d47449f9eccaefb5fdfb0d5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baramova@clio.uni-sofia.bg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62.44.96.94/GIStest/index.php/team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 idx="4294967295"/>
          </p:nvPr>
        </p:nvSpPr>
        <p:spPr>
          <a:xfrm>
            <a:off x="1419648" y="1716716"/>
            <a:ext cx="10844287" cy="15223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250178">
              <a:defRPr sz="2900" b="1"/>
            </a:pPr>
            <a:r>
              <a:rPr dirty="0"/>
              <a:t>Historical Geographic Information System </a:t>
            </a:r>
            <a:br>
              <a:rPr dirty="0"/>
            </a:br>
            <a:r>
              <a:rPr dirty="0"/>
              <a:t>of South-Eastern Europe </a:t>
            </a:r>
          </a:p>
          <a:p>
            <a:pPr defTabSz="250178">
              <a:defRPr sz="2900" b="1"/>
            </a:pPr>
            <a:r>
              <a:rPr dirty="0"/>
              <a:t>Stage: “Thrace"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5087939" y="3979195"/>
            <a:ext cx="5733427" cy="412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2200" b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Assistant Professor Maria Baramova, PhD</a:t>
            </a:r>
          </a:p>
        </p:txBody>
      </p:sp>
      <p:pic>
        <p:nvPicPr>
          <p:cNvPr id="22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2794" y="262162"/>
            <a:ext cx="770684" cy="940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87777" y="262162"/>
            <a:ext cx="1952627" cy="7143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Заглавие 1"/>
          <p:cNvSpPr txBox="1"/>
          <p:nvPr/>
        </p:nvSpPr>
        <p:spPr>
          <a:xfrm>
            <a:off x="2377440" y="339632"/>
            <a:ext cx="8255725" cy="708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General Geography Domain</a:t>
            </a:r>
          </a:p>
        </p:txBody>
      </p:sp>
      <p:pic>
        <p:nvPicPr>
          <p:cNvPr id="351" name="Картина 3" descr="Картина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952" y="1903789"/>
            <a:ext cx="2737110" cy="4413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Картина 4" descr="Картина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46357" y="1903789"/>
            <a:ext cx="7282606" cy="44584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Заглавие 1"/>
          <p:cNvSpPr txBox="1"/>
          <p:nvPr/>
        </p:nvSpPr>
        <p:spPr>
          <a:xfrm>
            <a:off x="2103120" y="403722"/>
            <a:ext cx="9600339" cy="708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History Domain</a:t>
            </a:r>
          </a:p>
        </p:txBody>
      </p:sp>
      <p:pic>
        <p:nvPicPr>
          <p:cNvPr id="355" name="Картина 3" descr="Картина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856" y="1857099"/>
            <a:ext cx="8382864" cy="4474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Картина 4" descr="Картина 4"/>
          <p:cNvPicPr>
            <a:picLocks noChangeAspect="1"/>
          </p:cNvPicPr>
          <p:nvPr/>
        </p:nvPicPr>
        <p:blipFill>
          <a:blip r:embed="rId3">
            <a:extLst/>
          </a:blip>
          <a:srcRect t="1350"/>
          <a:stretch>
            <a:fillRect/>
          </a:stretch>
        </p:blipFill>
        <p:spPr>
          <a:xfrm>
            <a:off x="828740" y="1854751"/>
            <a:ext cx="1653203" cy="44763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283"/>
          <p:cNvSpPr txBox="1">
            <a:spLocks noGrp="1"/>
          </p:cNvSpPr>
          <p:nvPr>
            <p:ph type="title" idx="4294967295"/>
          </p:nvPr>
        </p:nvSpPr>
        <p:spPr>
          <a:xfrm>
            <a:off x="1981200" y="274640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t>Desktop Application</a:t>
            </a:r>
          </a:p>
        </p:txBody>
      </p:sp>
      <p:pic>
        <p:nvPicPr>
          <p:cNvPr id="34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5190" y="1916110"/>
            <a:ext cx="8229601" cy="45053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290"/>
          <p:cNvSpPr txBox="1">
            <a:spLocks noGrp="1"/>
          </p:cNvSpPr>
          <p:nvPr>
            <p:ph type="title" idx="4294967295"/>
          </p:nvPr>
        </p:nvSpPr>
        <p:spPr>
          <a:xfrm>
            <a:off x="1981200" y="274640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777240">
              <a:defRPr sz="4800" b="1"/>
            </a:lvl1pPr>
          </a:lstStyle>
          <a:p>
            <a:r>
              <a:rPr dirty="0"/>
              <a:t>Online Application</a:t>
            </a:r>
          </a:p>
        </p:txBody>
      </p:sp>
      <p:pic>
        <p:nvPicPr>
          <p:cNvPr id="36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b="2120"/>
          <a:stretch>
            <a:fillRect/>
          </a:stretch>
        </p:blipFill>
        <p:spPr>
          <a:xfrm>
            <a:off x="630733" y="2044972"/>
            <a:ext cx="6864395" cy="419907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8064137" y="2821576"/>
            <a:ext cx="3291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Borders of Thrace</a:t>
            </a:r>
            <a:endParaRPr lang="en-US" dirty="0">
              <a:hlinkClick r:id="rId4"/>
            </a:endParaRPr>
          </a:p>
          <a:p>
            <a:r>
              <a:rPr lang="en-US" dirty="0">
                <a:hlinkClick r:id="rId4"/>
              </a:rPr>
              <a:t>Settlements of </a:t>
            </a:r>
            <a:r>
              <a:rPr lang="en-US" dirty="0" smtClean="0">
                <a:hlinkClick r:id="rId4"/>
              </a:rPr>
              <a:t>Thrace</a:t>
            </a:r>
            <a:endParaRPr lang="en-US" dirty="0" smtClean="0"/>
          </a:p>
          <a:p>
            <a:r>
              <a:rPr lang="en-US" dirty="0">
                <a:hlinkClick r:id="rId5"/>
              </a:rPr>
              <a:t>Transport infrastructure</a:t>
            </a:r>
            <a:endParaRPr lang="en-US" dirty="0"/>
          </a:p>
          <a:p>
            <a:r>
              <a:rPr lang="en-US" dirty="0" smtClean="0">
                <a:hlinkClick r:id="rId6"/>
              </a:rPr>
              <a:t>Historical </a:t>
            </a:r>
            <a:r>
              <a:rPr lang="en-US" dirty="0">
                <a:hlinkClick r:id="rId6"/>
              </a:rPr>
              <a:t>photos</a:t>
            </a:r>
            <a:endParaRPr lang="en-US" dirty="0"/>
          </a:p>
          <a:p>
            <a:r>
              <a:rPr lang="en-US" dirty="0">
                <a:hlinkClick r:id="rId7"/>
              </a:rPr>
              <a:t>Medieval weapons </a:t>
            </a:r>
            <a:endParaRPr lang="en-US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Заглавие 1"/>
          <p:cNvSpPr txBox="1"/>
          <p:nvPr/>
        </p:nvSpPr>
        <p:spPr>
          <a:xfrm>
            <a:off x="4526507" y="-92576"/>
            <a:ext cx="8229601" cy="708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Layers/Base map</a:t>
            </a:r>
          </a:p>
        </p:txBody>
      </p:sp>
      <p:pic>
        <p:nvPicPr>
          <p:cNvPr id="366" name="Контейнер за съдържание 3" descr="Контейнер за съдържание 3"/>
          <p:cNvPicPr>
            <a:picLocks noChangeAspect="1"/>
          </p:cNvPicPr>
          <p:nvPr/>
        </p:nvPicPr>
        <p:blipFill>
          <a:blip r:embed="rId2">
            <a:extLst/>
          </a:blip>
          <a:srcRect t="5969" b="4478"/>
          <a:stretch>
            <a:fillRect/>
          </a:stretch>
        </p:blipFill>
        <p:spPr>
          <a:xfrm>
            <a:off x="1341119" y="678087"/>
            <a:ext cx="10046758" cy="5060864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Лява фигурна скоба 4"/>
          <p:cNvSpPr/>
          <p:nvPr/>
        </p:nvSpPr>
        <p:spPr>
          <a:xfrm rot="16200000">
            <a:off x="5392897" y="5636736"/>
            <a:ext cx="464140" cy="419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 w="25400">
            <a:solidFill>
              <a:srgbClr val="FFC000"/>
            </a:solidFill>
          </a:ln>
        </p:spPr>
        <p:txBody>
          <a:bodyPr lIns="45718" tIns="45718" rIns="45718" bIns="45718" anchor="ctr"/>
          <a:lstStyle/>
          <a:p>
            <a:pPr algn="ctr"/>
            <a:endParaRPr/>
          </a:p>
        </p:txBody>
      </p:sp>
      <p:grpSp>
        <p:nvGrpSpPr>
          <p:cNvPr id="370" name="Правоъгълник: със заоблени ъгли 5"/>
          <p:cNvGrpSpPr/>
          <p:nvPr/>
        </p:nvGrpSpPr>
        <p:grpSpPr>
          <a:xfrm>
            <a:off x="3070768" y="6078582"/>
            <a:ext cx="5120643" cy="461557"/>
            <a:chOff x="0" y="0"/>
            <a:chExt cx="5120642" cy="461556"/>
          </a:xfrm>
        </p:grpSpPr>
        <p:sp>
          <p:nvSpPr>
            <p:cNvPr id="368" name="Rounded Rectangle"/>
            <p:cNvSpPr/>
            <p:nvPr/>
          </p:nvSpPr>
          <p:spPr>
            <a:xfrm>
              <a:off x="0" y="-1"/>
              <a:ext cx="5120643" cy="461558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62000"/>
              </a:srgbClr>
            </a:solidFill>
            <a:ln w="9525" cap="flat">
              <a:solidFill>
                <a:srgbClr val="B6DCDF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21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400"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9" name="Layer control/Base map options"/>
            <p:cNvSpPr txBox="1"/>
            <p:nvPr/>
          </p:nvSpPr>
          <p:spPr>
            <a:xfrm>
              <a:off x="22531" y="905"/>
              <a:ext cx="5075582" cy="459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</a:defRPr>
              </a:lvl1pPr>
            </a:lstStyle>
            <a:p>
              <a:r>
                <a:t>Layer control/Base map options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1" animBg="1" advAuto="0"/>
      <p:bldP spid="370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293"/>
          <p:cNvSpPr txBox="1"/>
          <p:nvPr/>
        </p:nvSpPr>
        <p:spPr>
          <a:xfrm>
            <a:off x="5822234" y="262"/>
            <a:ext cx="5482373" cy="609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lnSpc>
                <a:spcPct val="80000"/>
              </a:lnSpc>
              <a:defRPr sz="36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Digital Terrain Model</a:t>
            </a:r>
          </a:p>
        </p:txBody>
      </p:sp>
      <p:pic>
        <p:nvPicPr>
          <p:cNvPr id="37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3837" y="-1282700"/>
            <a:ext cx="2005015" cy="1357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44150" y="-892175"/>
            <a:ext cx="1035050" cy="701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0153" y="800904"/>
            <a:ext cx="8044162" cy="5687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54" y="731520"/>
            <a:ext cx="8441983" cy="5747063"/>
          </a:xfrm>
          <a:prstGeom prst="rect">
            <a:avLst/>
          </a:prstGeom>
        </p:spPr>
      </p:pic>
      <p:sp>
        <p:nvSpPr>
          <p:cNvPr id="6" name="Shape 293"/>
          <p:cNvSpPr txBox="1"/>
          <p:nvPr/>
        </p:nvSpPr>
        <p:spPr>
          <a:xfrm>
            <a:off x="6130834" y="94182"/>
            <a:ext cx="4850675" cy="43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algn="ctr">
              <a:lnSpc>
                <a:spcPct val="80000"/>
              </a:lnSpc>
              <a:defRPr sz="36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800" dirty="0" err="1" smtClean="0"/>
              <a:t>Markeli</a:t>
            </a:r>
            <a:r>
              <a:rPr lang="en-US" sz="2800" dirty="0" smtClean="0"/>
              <a:t> in the Late Antiquity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37536718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293"/>
          <p:cNvSpPr txBox="1"/>
          <p:nvPr/>
        </p:nvSpPr>
        <p:spPr>
          <a:xfrm>
            <a:off x="5860334" y="262"/>
            <a:ext cx="5482373" cy="609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lnSpc>
                <a:spcPct val="80000"/>
              </a:lnSpc>
              <a:defRPr sz="36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Ancient </a:t>
            </a:r>
            <a:r>
              <a:rPr dirty="0" err="1"/>
              <a:t>Kabile</a:t>
            </a:r>
            <a:endParaRPr dirty="0"/>
          </a:p>
        </p:txBody>
      </p:sp>
      <p:sp>
        <p:nvSpPr>
          <p:cNvPr id="384" name="Shape 293"/>
          <p:cNvSpPr txBox="1"/>
          <p:nvPr/>
        </p:nvSpPr>
        <p:spPr>
          <a:xfrm>
            <a:off x="7689070" y="6461760"/>
            <a:ext cx="4620435" cy="396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 algn="ctr">
              <a:lnSpc>
                <a:spcPct val="80000"/>
              </a:lnSpc>
              <a:defRPr sz="2000" b="1">
                <a:solidFill>
                  <a:srgbClr val="94C6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© </a:t>
            </a:r>
            <a:r>
              <a:rPr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Prof. Stelian Dimitrov</a:t>
            </a:r>
          </a:p>
        </p:txBody>
      </p:sp>
      <p:pic>
        <p:nvPicPr>
          <p:cNvPr id="385" name="Kabile [HD, 1280x720]" descr="Kabile [HD, 1280x720]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699080" y="865862"/>
            <a:ext cx="9116629" cy="5128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8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07"/>
          <p:cNvSpPr txBox="1">
            <a:spLocks noGrp="1"/>
          </p:cNvSpPr>
          <p:nvPr>
            <p:ph type="title" idx="4294967295"/>
          </p:nvPr>
        </p:nvSpPr>
        <p:spPr>
          <a:xfrm>
            <a:off x="1919290" y="3500437"/>
            <a:ext cx="8229601" cy="98107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Thank you for your attention!</a:t>
            </a:r>
          </a:p>
        </p:txBody>
      </p:sp>
      <p:sp>
        <p:nvSpPr>
          <p:cNvPr id="388" name="Rectangle 1"/>
          <p:cNvSpPr txBox="1"/>
          <p:nvPr/>
        </p:nvSpPr>
        <p:spPr>
          <a:xfrm>
            <a:off x="8862872" y="5675024"/>
            <a:ext cx="6096003" cy="617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Contact:</a:t>
            </a:r>
          </a:p>
          <a:p>
            <a: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hlinkClick r:id="rId2"/>
              </a:rPr>
              <a:t>baramova@clio.uni-sofia.bg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2"/>
          <p:cNvSpPr txBox="1">
            <a:spLocks noGrp="1"/>
          </p:cNvSpPr>
          <p:nvPr>
            <p:ph type="title" idx="4294967295"/>
          </p:nvPr>
        </p:nvSpPr>
        <p:spPr>
          <a:xfrm>
            <a:off x="1981200" y="274640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t>Agenda</a:t>
            </a:r>
          </a:p>
        </p:txBody>
      </p:sp>
      <p:sp>
        <p:nvSpPr>
          <p:cNvPr id="232" name="Shape 233"/>
          <p:cNvSpPr txBox="1">
            <a:spLocks noGrp="1"/>
          </p:cNvSpPr>
          <p:nvPr>
            <p:ph type="body" idx="4294967295"/>
          </p:nvPr>
        </p:nvSpPr>
        <p:spPr>
          <a:xfrm>
            <a:off x="1515292" y="2159680"/>
            <a:ext cx="9557657" cy="42814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ts val="500"/>
              </a:spcBef>
              <a:buFont typeface="Arial"/>
              <a:buChar char="➢"/>
              <a:defRPr sz="2800"/>
            </a:pPr>
            <a:r>
              <a:t>H-GIS Project </a:t>
            </a:r>
          </a:p>
          <a:p>
            <a:pPr marL="0" indent="0" algn="ctr">
              <a:spcBef>
                <a:spcPts val="500"/>
              </a:spcBef>
              <a:buSzTx/>
              <a:buNone/>
              <a:defRPr sz="2800"/>
            </a:pPr>
            <a:endParaRPr/>
          </a:p>
          <a:p>
            <a:pPr algn="ctr">
              <a:spcBef>
                <a:spcPts val="500"/>
              </a:spcBef>
              <a:buFont typeface="Arial"/>
              <a:buChar char="➢"/>
              <a:defRPr sz="2800"/>
            </a:pPr>
            <a:r>
              <a:t>Tasks and Activities</a:t>
            </a:r>
          </a:p>
          <a:p>
            <a:pPr marL="0" indent="0" algn="ctr">
              <a:spcBef>
                <a:spcPts val="500"/>
              </a:spcBef>
              <a:buSzTx/>
              <a:buNone/>
              <a:defRPr sz="2800"/>
            </a:pPr>
            <a:endParaRPr/>
          </a:p>
          <a:p>
            <a:pPr algn="ctr">
              <a:spcBef>
                <a:spcPts val="500"/>
              </a:spcBef>
              <a:buFont typeface="Arial"/>
              <a:buChar char="➢"/>
              <a:defRPr sz="2800"/>
            </a:pPr>
            <a:r>
              <a:t>IT &amp; GIS Solutions </a:t>
            </a:r>
          </a:p>
          <a:p>
            <a:pPr marL="0" indent="0" algn="ctr">
              <a:spcBef>
                <a:spcPts val="500"/>
              </a:spcBef>
              <a:buSzTx/>
              <a:buNone/>
              <a:defRPr sz="2800"/>
            </a:pPr>
            <a:endParaRPr/>
          </a:p>
          <a:p>
            <a:pPr algn="ctr">
              <a:spcBef>
                <a:spcPts val="500"/>
              </a:spcBef>
              <a:buFont typeface="Arial"/>
              <a:buChar char="➢"/>
              <a:defRPr sz="2800"/>
            </a:pPr>
            <a:r>
              <a:t>Database and Web Application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1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1"/>
          <p:cNvSpPr txBox="1"/>
          <p:nvPr/>
        </p:nvSpPr>
        <p:spPr>
          <a:xfrm>
            <a:off x="-2" y="644434"/>
            <a:ext cx="12192003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300"/>
              </a:spcBef>
              <a:defRPr sz="3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hlinkClick r:id="rId2"/>
              </a:rPr>
              <a:t>OUR TEAM</a:t>
            </a:r>
            <a:endParaRPr dirty="0"/>
          </a:p>
        </p:txBody>
      </p:sp>
      <p:sp>
        <p:nvSpPr>
          <p:cNvPr id="235" name="Rectangle 2"/>
          <p:cNvSpPr txBox="1"/>
          <p:nvPr/>
        </p:nvSpPr>
        <p:spPr>
          <a:xfrm>
            <a:off x="-2" y="1846220"/>
            <a:ext cx="4689568" cy="393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300"/>
              </a:spcBef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t>History</a:t>
            </a:r>
          </a:p>
          <a:p>
            <a:pPr>
              <a:spcBef>
                <a:spcPts val="500"/>
              </a:spcBef>
              <a:buSzPct val="100000"/>
              <a:buFont typeface="Arial"/>
              <a:buChar char="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Dr. Maria Baramova – Concept and Coordination </a:t>
            </a:r>
          </a:p>
          <a:p>
            <a:pPr>
              <a:spcBef>
                <a:spcPts val="500"/>
              </a:spcBef>
              <a:buSzPct val="100000"/>
              <a:buFont typeface="Arial"/>
              <a:buChar char="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Dr. Julia Tzvetkova – Ancient History </a:t>
            </a:r>
          </a:p>
          <a:p>
            <a:pPr>
              <a:spcBef>
                <a:spcPts val="500"/>
              </a:spcBef>
              <a:buSzPct val="100000"/>
              <a:buFont typeface="Arial"/>
              <a:buChar char="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Dr. Lilly Grozdanova – Numismatic </a:t>
            </a:r>
          </a:p>
          <a:p>
            <a:pPr>
              <a:spcBef>
                <a:spcPts val="500"/>
              </a:spcBef>
              <a:buSzPct val="100000"/>
              <a:buFont typeface="Arial"/>
              <a:buChar char="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Dr. Dimitar Iliev – Epigraphy </a:t>
            </a:r>
          </a:p>
          <a:p>
            <a:pPr>
              <a:spcBef>
                <a:spcPts val="500"/>
              </a:spcBef>
              <a:buSzPct val="100000"/>
              <a:buFont typeface="Arial"/>
              <a:buChar char="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Dr. Ivaylo Lozanov – Roman History </a:t>
            </a:r>
          </a:p>
          <a:p>
            <a:pPr>
              <a:spcBef>
                <a:spcPts val="500"/>
              </a:spcBef>
              <a:buSzPct val="100000"/>
              <a:buFont typeface="Arial"/>
              <a:buChar char="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Dr. Ivan Valchev – Late Antiquity </a:t>
            </a:r>
          </a:p>
          <a:p>
            <a:pPr>
              <a:spcBef>
                <a:spcPts val="500"/>
              </a:spcBef>
              <a:buSzPct val="100000"/>
              <a:buFont typeface="Arial"/>
              <a:buChar char="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Dr. Chavdar Kirilov – Medieval History</a:t>
            </a:r>
          </a:p>
          <a:p>
            <a:pPr>
              <a:spcBef>
                <a:spcPts val="500"/>
              </a:spcBef>
              <a:buSzPct val="100000"/>
              <a:buFont typeface="Arial"/>
              <a:buChar char="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Dr. Grigor Boykov – Ottoman History</a:t>
            </a:r>
            <a:endParaRPr sz="2400"/>
          </a:p>
          <a:p>
            <a:pPr>
              <a:spcBef>
                <a:spcPts val="500"/>
              </a:spcBef>
              <a:buSzPct val="100000"/>
              <a:buFont typeface="Arial"/>
              <a:buChar char="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Dr. Vladimir Stanev – Modern History</a:t>
            </a:r>
          </a:p>
        </p:txBody>
      </p:sp>
      <p:sp>
        <p:nvSpPr>
          <p:cNvPr id="236" name="Rectangle 3"/>
          <p:cNvSpPr txBox="1"/>
          <p:nvPr/>
        </p:nvSpPr>
        <p:spPr>
          <a:xfrm>
            <a:off x="4502329" y="1922059"/>
            <a:ext cx="5068392" cy="2153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300"/>
              </a:spcBef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t>Geography and GIS</a:t>
            </a:r>
          </a:p>
          <a:p>
            <a:pPr>
              <a:spcBef>
                <a:spcPts val="500"/>
              </a:spcBef>
              <a:buSzPct val="100000"/>
              <a:buFont typeface="Arial"/>
              <a:buChar char="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Dr. Biliana Borissova – Physical Geography </a:t>
            </a:r>
            <a:endParaRPr sz="2400"/>
          </a:p>
          <a:p>
            <a:pPr>
              <a:spcBef>
                <a:spcPts val="500"/>
              </a:spcBef>
              <a:buSzPct val="100000"/>
              <a:buFont typeface="Arial"/>
              <a:buChar char="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Dr. Stelian Dimitrov – GIS </a:t>
            </a:r>
          </a:p>
          <a:p>
            <a:pPr>
              <a:spcBef>
                <a:spcPts val="500"/>
              </a:spcBef>
              <a:buSzPct val="100000"/>
              <a:buFont typeface="Arial"/>
              <a:buChar char="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Dr. Stephan Petrov – GIS and Databases </a:t>
            </a:r>
          </a:p>
          <a:p>
            <a:pPr>
              <a:spcBef>
                <a:spcPts val="500"/>
              </a:spcBef>
              <a:buSzPct val="100000"/>
              <a:buFont typeface="Arial"/>
              <a:buChar char="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Leonid Todorov – Digital Mapping </a:t>
            </a:r>
          </a:p>
        </p:txBody>
      </p:sp>
      <p:sp>
        <p:nvSpPr>
          <p:cNvPr id="237" name="Rectangle 4"/>
          <p:cNvSpPr txBox="1"/>
          <p:nvPr/>
        </p:nvSpPr>
        <p:spPr>
          <a:xfrm>
            <a:off x="8961118" y="1922059"/>
            <a:ext cx="3335383" cy="144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300"/>
              </a:spcBef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t>IT</a:t>
            </a:r>
          </a:p>
          <a:p>
            <a:pPr>
              <a:spcBef>
                <a:spcPts val="500"/>
              </a:spcBef>
              <a:buSzPct val="100000"/>
              <a:buFont typeface="Arial"/>
              <a:buChar char="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Todor Antonov – Server Administration </a:t>
            </a:r>
          </a:p>
          <a:p>
            <a:pPr>
              <a:spcBef>
                <a:spcPts val="500"/>
              </a:spcBef>
              <a:buSzPct val="100000"/>
              <a:buFont typeface="Arial"/>
              <a:buChar char="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Anastasios Papastopolou</a:t>
            </a:r>
          </a:p>
        </p:txBody>
      </p:sp>
      <p:sp>
        <p:nvSpPr>
          <p:cNvPr id="238" name="Rectangle 6"/>
          <p:cNvSpPr txBox="1"/>
          <p:nvPr/>
        </p:nvSpPr>
        <p:spPr>
          <a:xfrm>
            <a:off x="7114902" y="4667794"/>
            <a:ext cx="6078585" cy="1505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500"/>
              </a:spcBef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t>Advisory Board</a:t>
            </a:r>
          </a:p>
          <a:p>
            <a:pPr>
              <a:spcBef>
                <a:spcPts val="500"/>
              </a:spcBef>
              <a:buSzPct val="100000"/>
              <a:buFont typeface="Arial"/>
              <a:buChar char="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Prof. Ivan Parvev – History</a:t>
            </a:r>
            <a:endParaRPr sz="2400"/>
          </a:p>
          <a:p>
            <a:pPr>
              <a:spcBef>
                <a:spcPts val="500"/>
              </a:spcBef>
              <a:buSzPct val="100000"/>
              <a:buFont typeface="Arial"/>
              <a:buChar char="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Assoc. Prof. Boian Koulov – Geography </a:t>
            </a:r>
            <a:endParaRPr sz="2400"/>
          </a:p>
          <a:p>
            <a:pPr>
              <a:spcBef>
                <a:spcPts val="500"/>
              </a:spcBef>
              <a:buSzPct val="100000"/>
              <a:buFont typeface="Arial"/>
              <a:buChar char="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Assoc. Prof. Dimitar Birov – IT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35"/>
          <p:cNvSpPr txBox="1">
            <a:spLocks noGrp="1"/>
          </p:cNvSpPr>
          <p:nvPr>
            <p:ph type="body" idx="4294967295"/>
          </p:nvPr>
        </p:nvSpPr>
        <p:spPr>
          <a:xfrm>
            <a:off x="844731" y="2514600"/>
            <a:ext cx="10868298" cy="313551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marL="291338" indent="-291338" defTabSz="432308">
              <a:spcBef>
                <a:spcPts val="13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/>
            </a:pPr>
            <a:r>
              <a:t>Interdisciplinary Project: Historical Geography, Archeology, Epigraphic, Numismatic, Ottoman Studies, Demography</a:t>
            </a:r>
          </a:p>
          <a:p>
            <a:pPr marL="291338" indent="-291338" defTabSz="432308">
              <a:spcBef>
                <a:spcPts val="13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/>
            </a:pPr>
            <a:r>
              <a:t>GIS based historical Data</a:t>
            </a:r>
          </a:p>
          <a:p>
            <a:pPr marL="291338" indent="-291338" defTabSz="432308">
              <a:spcBef>
                <a:spcPts val="13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/>
            </a:pPr>
            <a:r>
              <a:t>Geographic Scope: historic-geographical region of Thrace </a:t>
            </a:r>
          </a:p>
          <a:p>
            <a:pPr marL="291338" indent="-291338" defTabSz="432308">
              <a:spcBef>
                <a:spcPts val="13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/>
            </a:pPr>
            <a:r>
              <a:t>Chronological Scope: from the Antiquity up to First World War</a:t>
            </a:r>
          </a:p>
        </p:txBody>
      </p:sp>
      <p:sp>
        <p:nvSpPr>
          <p:cNvPr id="241" name="Shape 236"/>
          <p:cNvSpPr txBox="1">
            <a:spLocks noGrp="1"/>
          </p:cNvSpPr>
          <p:nvPr>
            <p:ph type="title" idx="4294967295"/>
          </p:nvPr>
        </p:nvSpPr>
        <p:spPr>
          <a:xfrm>
            <a:off x="3198315" y="274640"/>
            <a:ext cx="7012487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675922">
              <a:defRPr sz="3300" b="1"/>
            </a:lvl1pPr>
          </a:lstStyle>
          <a:p>
            <a:r>
              <a:t>Historical Geographic Information System of South-Eastern Europe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roup 1"/>
          <p:cNvGrpSpPr/>
          <p:nvPr/>
        </p:nvGrpSpPr>
        <p:grpSpPr>
          <a:xfrm>
            <a:off x="6917134" y="1038688"/>
            <a:ext cx="3885319" cy="4923413"/>
            <a:chOff x="0" y="0"/>
            <a:chExt cx="3885317" cy="4923412"/>
          </a:xfrm>
        </p:grpSpPr>
        <p:sp>
          <p:nvSpPr>
            <p:cNvPr id="243" name="Freeform 2"/>
            <p:cNvSpPr/>
            <p:nvPr/>
          </p:nvSpPr>
          <p:spPr>
            <a:xfrm>
              <a:off x="820567" y="2695136"/>
              <a:ext cx="373286" cy="1817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7B944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ts val="700"/>
                </a:spcBef>
                <a:defRPr sz="700"/>
              </a:pPr>
              <a:endParaRPr/>
            </a:p>
          </p:txBody>
        </p:sp>
        <p:sp>
          <p:nvSpPr>
            <p:cNvPr id="244" name="Freeform 5"/>
            <p:cNvSpPr/>
            <p:nvPr/>
          </p:nvSpPr>
          <p:spPr>
            <a:xfrm>
              <a:off x="820567" y="2695136"/>
              <a:ext cx="373286" cy="792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7B944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ts val="700"/>
                </a:spcBef>
                <a:defRPr sz="500"/>
              </a:pPr>
              <a:endParaRPr/>
            </a:p>
          </p:txBody>
        </p:sp>
        <p:sp>
          <p:nvSpPr>
            <p:cNvPr id="245" name="Freeform 6"/>
            <p:cNvSpPr/>
            <p:nvPr/>
          </p:nvSpPr>
          <p:spPr>
            <a:xfrm>
              <a:off x="820567" y="2461705"/>
              <a:ext cx="373286" cy="233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800" y="21600"/>
                  </a:lnTo>
                  <a:lnTo>
                    <a:pt x="10800" y="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7B944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ts val="700"/>
                </a:spcBef>
                <a:defRPr sz="500"/>
              </a:pPr>
              <a:endParaRPr/>
            </a:p>
          </p:txBody>
        </p:sp>
        <p:sp>
          <p:nvSpPr>
            <p:cNvPr id="246" name="Freeform 7"/>
            <p:cNvSpPr/>
            <p:nvPr/>
          </p:nvSpPr>
          <p:spPr>
            <a:xfrm>
              <a:off x="820567" y="1435994"/>
              <a:ext cx="373286" cy="1259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800" y="21600"/>
                  </a:lnTo>
                  <a:lnTo>
                    <a:pt x="10800" y="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7B944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ts val="700"/>
                </a:spcBef>
                <a:defRPr sz="500"/>
              </a:pPr>
              <a:endParaRPr/>
            </a:p>
          </p:txBody>
        </p:sp>
        <p:sp>
          <p:nvSpPr>
            <p:cNvPr id="247" name="Freeform 8"/>
            <p:cNvSpPr/>
            <p:nvPr/>
          </p:nvSpPr>
          <p:spPr>
            <a:xfrm>
              <a:off x="820567" y="410284"/>
              <a:ext cx="373286" cy="228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800" y="21600"/>
                  </a:lnTo>
                  <a:lnTo>
                    <a:pt x="10800" y="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7B944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355600">
                <a:lnSpc>
                  <a:spcPct val="90000"/>
                </a:lnSpc>
                <a:spcBef>
                  <a:spcPts val="700"/>
                </a:spcBef>
                <a:defRPr sz="800"/>
              </a:pPr>
              <a:endParaRPr/>
            </a:p>
          </p:txBody>
        </p:sp>
        <p:grpSp>
          <p:nvGrpSpPr>
            <p:cNvPr id="250" name="Freeform 9"/>
            <p:cNvGrpSpPr/>
            <p:nvPr/>
          </p:nvGrpSpPr>
          <p:grpSpPr>
            <a:xfrm>
              <a:off x="-1" y="535744"/>
              <a:ext cx="820571" cy="4318785"/>
              <a:chOff x="0" y="0"/>
              <a:chExt cx="820570" cy="4318784"/>
            </a:xfrm>
          </p:grpSpPr>
          <p:sp>
            <p:nvSpPr>
              <p:cNvPr id="248" name="Rectangle"/>
              <p:cNvSpPr/>
              <p:nvPr/>
            </p:nvSpPr>
            <p:spPr>
              <a:xfrm rot="16200000">
                <a:off x="-1749108" y="1749106"/>
                <a:ext cx="4318785" cy="82057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9" name="Methodology &amp; Sources"/>
              <p:cNvSpPr txBox="1"/>
              <p:nvPr/>
            </p:nvSpPr>
            <p:spPr>
              <a:xfrm rot="16200000">
                <a:off x="-1749110" y="1960003"/>
                <a:ext cx="4318785" cy="3987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15238" tIns="15238" rIns="15238" bIns="15238" numCol="1" anchor="ctr">
                <a:spAutoFit/>
              </a:bodyPr>
              <a:lstStyle>
                <a:lvl1pPr algn="ctr" defTabSz="1066800">
                  <a:lnSpc>
                    <a:spcPct val="90000"/>
                  </a:lnSpc>
                  <a:spcBef>
                    <a:spcPts val="1000"/>
                  </a:spcBef>
                  <a:defRPr sz="2400" b="1"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r>
                  <a:t>Methodology &amp; Sources</a:t>
                </a:r>
              </a:p>
            </p:txBody>
          </p:sp>
        </p:grpSp>
        <p:grpSp>
          <p:nvGrpSpPr>
            <p:cNvPr id="253" name="Freeform 10"/>
            <p:cNvGrpSpPr/>
            <p:nvPr/>
          </p:nvGrpSpPr>
          <p:grpSpPr>
            <a:xfrm>
              <a:off x="1193851" y="0"/>
              <a:ext cx="2691467" cy="820571"/>
              <a:chOff x="0" y="0"/>
              <a:chExt cx="2691465" cy="820569"/>
            </a:xfrm>
          </p:grpSpPr>
          <p:sp>
            <p:nvSpPr>
              <p:cNvPr id="251" name="Rectangle"/>
              <p:cNvSpPr/>
              <p:nvPr/>
            </p:nvSpPr>
            <p:spPr>
              <a:xfrm>
                <a:off x="-1" y="0"/>
                <a:ext cx="2691467" cy="82057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1112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2" name="Narrative sources"/>
              <p:cNvSpPr txBox="1"/>
              <p:nvPr/>
            </p:nvSpPr>
            <p:spPr>
              <a:xfrm>
                <a:off x="-1" y="32459"/>
                <a:ext cx="2691467" cy="7556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15875" tIns="15875" rIns="15875" bIns="15875" numCol="1" anchor="ctr">
                <a:spAutoFit/>
              </a:bodyPr>
              <a:lstStyle>
                <a:lvl1pPr algn="ctr" defTabSz="1111250">
                  <a:lnSpc>
                    <a:spcPct val="90000"/>
                  </a:lnSpc>
                  <a:spcBef>
                    <a:spcPts val="1000"/>
                  </a:spcBef>
                  <a:defRPr sz="2500" b="1"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r>
                  <a:t>Narrative sources</a:t>
                </a:r>
              </a:p>
            </p:txBody>
          </p:sp>
        </p:grpSp>
        <p:grpSp>
          <p:nvGrpSpPr>
            <p:cNvPr id="256" name="Freeform 11"/>
            <p:cNvGrpSpPr/>
            <p:nvPr/>
          </p:nvGrpSpPr>
          <p:grpSpPr>
            <a:xfrm>
              <a:off x="1193851" y="1025710"/>
              <a:ext cx="2691467" cy="820571"/>
              <a:chOff x="0" y="0"/>
              <a:chExt cx="2691465" cy="820569"/>
            </a:xfrm>
          </p:grpSpPr>
          <p:sp>
            <p:nvSpPr>
              <p:cNvPr id="254" name="Rectangle"/>
              <p:cNvSpPr/>
              <p:nvPr/>
            </p:nvSpPr>
            <p:spPr>
              <a:xfrm>
                <a:off x="-1" y="0"/>
                <a:ext cx="2691467" cy="82057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1112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5" name="Archival documents"/>
              <p:cNvSpPr txBox="1"/>
              <p:nvPr/>
            </p:nvSpPr>
            <p:spPr>
              <a:xfrm>
                <a:off x="-1" y="32459"/>
                <a:ext cx="2691467" cy="7556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15875" tIns="15875" rIns="15875" bIns="15875" numCol="1" anchor="ctr">
                <a:spAutoFit/>
              </a:bodyPr>
              <a:lstStyle>
                <a:lvl1pPr algn="ctr" defTabSz="1111250">
                  <a:lnSpc>
                    <a:spcPct val="90000"/>
                  </a:lnSpc>
                  <a:spcBef>
                    <a:spcPts val="1000"/>
                  </a:spcBef>
                  <a:defRPr sz="2500" b="1"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r>
                  <a:t>Archival documents</a:t>
                </a:r>
              </a:p>
            </p:txBody>
          </p:sp>
        </p:grpSp>
        <p:grpSp>
          <p:nvGrpSpPr>
            <p:cNvPr id="259" name="Freeform 12"/>
            <p:cNvGrpSpPr/>
            <p:nvPr/>
          </p:nvGrpSpPr>
          <p:grpSpPr>
            <a:xfrm>
              <a:off x="1193851" y="2051420"/>
              <a:ext cx="2691467" cy="820571"/>
              <a:chOff x="0" y="0"/>
              <a:chExt cx="2691465" cy="820569"/>
            </a:xfrm>
          </p:grpSpPr>
          <p:sp>
            <p:nvSpPr>
              <p:cNvPr id="257" name="Rectangle"/>
              <p:cNvSpPr/>
              <p:nvPr/>
            </p:nvSpPr>
            <p:spPr>
              <a:xfrm>
                <a:off x="-1" y="0"/>
                <a:ext cx="2691467" cy="82057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1112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8" name="Archaeological data"/>
              <p:cNvSpPr txBox="1"/>
              <p:nvPr/>
            </p:nvSpPr>
            <p:spPr>
              <a:xfrm>
                <a:off x="-1" y="32459"/>
                <a:ext cx="2691467" cy="7556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15875" tIns="15875" rIns="15875" bIns="15875" numCol="1" anchor="ctr">
                <a:spAutoFit/>
              </a:bodyPr>
              <a:lstStyle>
                <a:lvl1pPr algn="ctr" defTabSz="1111250">
                  <a:lnSpc>
                    <a:spcPct val="90000"/>
                  </a:lnSpc>
                  <a:spcBef>
                    <a:spcPts val="1000"/>
                  </a:spcBef>
                  <a:defRPr sz="2500" b="1"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r>
                  <a:t>Archaeological data</a:t>
                </a:r>
              </a:p>
            </p:txBody>
          </p:sp>
        </p:grpSp>
        <p:grpSp>
          <p:nvGrpSpPr>
            <p:cNvPr id="262" name="Freeform 13"/>
            <p:cNvGrpSpPr/>
            <p:nvPr/>
          </p:nvGrpSpPr>
          <p:grpSpPr>
            <a:xfrm>
              <a:off x="1193851" y="3077132"/>
              <a:ext cx="2691467" cy="820571"/>
              <a:chOff x="0" y="0"/>
              <a:chExt cx="2691465" cy="820569"/>
            </a:xfrm>
          </p:grpSpPr>
          <p:sp>
            <p:nvSpPr>
              <p:cNvPr id="260" name="Rectangle"/>
              <p:cNvSpPr/>
              <p:nvPr/>
            </p:nvSpPr>
            <p:spPr>
              <a:xfrm>
                <a:off x="-1" y="0"/>
                <a:ext cx="2691467" cy="82057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1112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1" name="Field research"/>
              <p:cNvSpPr txBox="1"/>
              <p:nvPr/>
            </p:nvSpPr>
            <p:spPr>
              <a:xfrm>
                <a:off x="-1" y="203909"/>
                <a:ext cx="2691467" cy="4127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15875" tIns="15875" rIns="15875" bIns="15875" numCol="1" anchor="ctr">
                <a:spAutoFit/>
              </a:bodyPr>
              <a:lstStyle>
                <a:lvl1pPr algn="ctr" defTabSz="1111250">
                  <a:lnSpc>
                    <a:spcPct val="90000"/>
                  </a:lnSpc>
                  <a:spcBef>
                    <a:spcPts val="1000"/>
                  </a:spcBef>
                  <a:defRPr sz="2500" b="1"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r>
                  <a:t>Field research</a:t>
                </a:r>
              </a:p>
            </p:txBody>
          </p:sp>
        </p:grpSp>
        <p:grpSp>
          <p:nvGrpSpPr>
            <p:cNvPr id="265" name="Freeform 14"/>
            <p:cNvGrpSpPr/>
            <p:nvPr/>
          </p:nvGrpSpPr>
          <p:grpSpPr>
            <a:xfrm>
              <a:off x="1193851" y="4102842"/>
              <a:ext cx="2691467" cy="820571"/>
              <a:chOff x="0" y="0"/>
              <a:chExt cx="2691465" cy="820569"/>
            </a:xfrm>
          </p:grpSpPr>
          <p:sp>
            <p:nvSpPr>
              <p:cNvPr id="263" name="Rectangle"/>
              <p:cNvSpPr/>
              <p:nvPr/>
            </p:nvSpPr>
            <p:spPr>
              <a:xfrm>
                <a:off x="-1" y="0"/>
                <a:ext cx="2691467" cy="82057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111250">
                  <a:lnSpc>
                    <a:spcPct val="90000"/>
                  </a:lnSpc>
                  <a:spcBef>
                    <a:spcPts val="700"/>
                  </a:spcBef>
                  <a:defRPr sz="2500" b="1"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64" name="Historical Maps"/>
              <p:cNvSpPr txBox="1"/>
              <p:nvPr/>
            </p:nvSpPr>
            <p:spPr>
              <a:xfrm>
                <a:off x="-1" y="203909"/>
                <a:ext cx="2691467" cy="4127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15875" tIns="15875" rIns="15875" bIns="15875" numCol="1" anchor="ctr">
                <a:spAutoFit/>
              </a:bodyPr>
              <a:lstStyle>
                <a:lvl1pPr algn="ctr" defTabSz="1111250">
                  <a:lnSpc>
                    <a:spcPct val="90000"/>
                  </a:lnSpc>
                  <a:spcBef>
                    <a:spcPts val="1000"/>
                  </a:spcBef>
                  <a:defRPr sz="2500" b="1"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r>
                  <a:t>Historical Maps</a:t>
                </a:r>
              </a:p>
            </p:txBody>
          </p:sp>
        </p:grpSp>
      </p:grpSp>
      <p:grpSp>
        <p:nvGrpSpPr>
          <p:cNvPr id="290" name="Inhaltsplatzhalter 4"/>
          <p:cNvGrpSpPr/>
          <p:nvPr/>
        </p:nvGrpSpPr>
        <p:grpSpPr>
          <a:xfrm>
            <a:off x="1183061" y="697068"/>
            <a:ext cx="4423894" cy="5606652"/>
            <a:chOff x="-1" y="0"/>
            <a:chExt cx="4423892" cy="5606651"/>
          </a:xfrm>
        </p:grpSpPr>
        <p:sp>
          <p:nvSpPr>
            <p:cNvPr id="267" name="Line"/>
            <p:cNvSpPr/>
            <p:nvPr/>
          </p:nvSpPr>
          <p:spPr>
            <a:xfrm>
              <a:off x="934312" y="3069495"/>
              <a:ext cx="425030" cy="2069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7B944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355600">
                <a:lnSpc>
                  <a:spcPct val="90000"/>
                </a:lnSpc>
                <a:spcBef>
                  <a:spcPts val="700"/>
                </a:spcBef>
                <a:defRPr sz="800"/>
              </a:pPr>
              <a:endParaRPr/>
            </a:p>
          </p:txBody>
        </p:sp>
        <p:sp>
          <p:nvSpPr>
            <p:cNvPr id="268" name="Line"/>
            <p:cNvSpPr/>
            <p:nvPr/>
          </p:nvSpPr>
          <p:spPr>
            <a:xfrm>
              <a:off x="934312" y="3069495"/>
              <a:ext cx="425030" cy="902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7B944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ts val="700"/>
                </a:spcBef>
                <a:defRPr sz="500"/>
              </a:pPr>
              <a:endParaRPr/>
            </a:p>
          </p:txBody>
        </p:sp>
        <p:sp>
          <p:nvSpPr>
            <p:cNvPr id="269" name="Line"/>
            <p:cNvSpPr/>
            <p:nvPr/>
          </p:nvSpPr>
          <p:spPr>
            <a:xfrm>
              <a:off x="934312" y="2803706"/>
              <a:ext cx="425030" cy="265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800" y="21600"/>
                  </a:lnTo>
                  <a:lnTo>
                    <a:pt x="10800" y="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7B944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ts val="700"/>
                </a:spcBef>
                <a:defRPr sz="500"/>
              </a:pPr>
              <a:endParaRPr/>
            </a:p>
          </p:txBody>
        </p:sp>
        <p:sp>
          <p:nvSpPr>
            <p:cNvPr id="270" name="Line"/>
            <p:cNvSpPr/>
            <p:nvPr/>
          </p:nvSpPr>
          <p:spPr>
            <a:xfrm>
              <a:off x="934312" y="1635815"/>
              <a:ext cx="425030" cy="1433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800" y="21600"/>
                  </a:lnTo>
                  <a:lnTo>
                    <a:pt x="10800" y="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7B944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ts val="700"/>
                </a:spcBef>
                <a:defRPr sz="500"/>
              </a:pPr>
              <a:endParaRPr/>
            </a:p>
          </p:txBody>
        </p:sp>
        <p:sp>
          <p:nvSpPr>
            <p:cNvPr id="271" name="Line"/>
            <p:cNvSpPr/>
            <p:nvPr/>
          </p:nvSpPr>
          <p:spPr>
            <a:xfrm>
              <a:off x="934312" y="467155"/>
              <a:ext cx="425030" cy="260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800" y="21600"/>
                  </a:lnTo>
                  <a:lnTo>
                    <a:pt x="10800" y="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7B944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ts val="700"/>
                </a:spcBef>
                <a:defRPr sz="1000"/>
              </a:pPr>
              <a:endParaRPr/>
            </a:p>
          </p:txBody>
        </p:sp>
        <p:grpSp>
          <p:nvGrpSpPr>
            <p:cNvPr id="274" name="Group"/>
            <p:cNvGrpSpPr/>
            <p:nvPr/>
          </p:nvGrpSpPr>
          <p:grpSpPr>
            <a:xfrm>
              <a:off x="-2" y="610774"/>
              <a:ext cx="934317" cy="4917444"/>
              <a:chOff x="0" y="0"/>
              <a:chExt cx="934316" cy="4917442"/>
            </a:xfrm>
          </p:grpSpPr>
          <p:sp>
            <p:nvSpPr>
              <p:cNvPr id="272" name="Rectangle"/>
              <p:cNvSpPr/>
              <p:nvPr/>
            </p:nvSpPr>
            <p:spPr>
              <a:xfrm rot="16200000">
                <a:off x="-1991564" y="1991563"/>
                <a:ext cx="4917443" cy="934317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3" name="Chronology"/>
              <p:cNvSpPr txBox="1"/>
              <p:nvPr/>
            </p:nvSpPr>
            <p:spPr>
              <a:xfrm rot="16200000">
                <a:off x="-1991565" y="2197101"/>
                <a:ext cx="4917443" cy="523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0320" tIns="20320" rIns="20320" bIns="20320" numCol="1" anchor="ctr">
                <a:spAutoFit/>
              </a:bodyPr>
              <a:lstStyle>
                <a:lvl1pPr algn="ctr" defTabSz="1422400">
                  <a:lnSpc>
                    <a:spcPct val="90000"/>
                  </a:lnSpc>
                  <a:spcBef>
                    <a:spcPts val="1300"/>
                  </a:spcBef>
                  <a:defRPr sz="3200" b="1"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r>
                  <a:t>Chronology</a:t>
                </a:r>
              </a:p>
            </p:txBody>
          </p:sp>
        </p:grpSp>
        <p:grpSp>
          <p:nvGrpSpPr>
            <p:cNvPr id="277" name="Group"/>
            <p:cNvGrpSpPr/>
            <p:nvPr/>
          </p:nvGrpSpPr>
          <p:grpSpPr>
            <a:xfrm>
              <a:off x="1359340" y="-1"/>
              <a:ext cx="3064552" cy="934317"/>
              <a:chOff x="-1" y="-1"/>
              <a:chExt cx="3064551" cy="934316"/>
            </a:xfrm>
          </p:grpSpPr>
          <p:sp>
            <p:nvSpPr>
              <p:cNvPr id="275" name="Rectangle"/>
              <p:cNvSpPr/>
              <p:nvPr/>
            </p:nvSpPr>
            <p:spPr>
              <a:xfrm>
                <a:off x="-2" y="-2"/>
                <a:ext cx="3064553" cy="934317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00150">
                  <a:lnSpc>
                    <a:spcPct val="90000"/>
                  </a:lnSpc>
                  <a:spcBef>
                    <a:spcPts val="700"/>
                  </a:spcBef>
                  <a:defRPr sz="2700" b="1"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76" name="Pre-Roman Period"/>
              <p:cNvSpPr txBox="1"/>
              <p:nvPr/>
            </p:nvSpPr>
            <p:spPr>
              <a:xfrm>
                <a:off x="0" y="246811"/>
                <a:ext cx="3064550" cy="4406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17145" tIns="17145" rIns="17145" bIns="17145" numCol="1" anchor="ctr">
                <a:spAutoFit/>
              </a:bodyPr>
              <a:lstStyle>
                <a:lvl1pPr algn="ctr" defTabSz="1200150">
                  <a:lnSpc>
                    <a:spcPct val="90000"/>
                  </a:lnSpc>
                  <a:spcBef>
                    <a:spcPts val="1100"/>
                  </a:spcBef>
                  <a:defRPr sz="2700" b="1"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r>
                  <a:t>Pre-Roman Period</a:t>
                </a:r>
              </a:p>
            </p:txBody>
          </p:sp>
        </p:grpSp>
        <p:grpSp>
          <p:nvGrpSpPr>
            <p:cNvPr id="280" name="Group"/>
            <p:cNvGrpSpPr/>
            <p:nvPr/>
          </p:nvGrpSpPr>
          <p:grpSpPr>
            <a:xfrm>
              <a:off x="1359340" y="1168657"/>
              <a:ext cx="3064552" cy="934317"/>
              <a:chOff x="-1" y="-1"/>
              <a:chExt cx="3064551" cy="934316"/>
            </a:xfrm>
          </p:grpSpPr>
          <p:sp>
            <p:nvSpPr>
              <p:cNvPr id="278" name="Rectangle"/>
              <p:cNvSpPr/>
              <p:nvPr/>
            </p:nvSpPr>
            <p:spPr>
              <a:xfrm>
                <a:off x="-2" y="-2"/>
                <a:ext cx="3064553" cy="934317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00150">
                  <a:lnSpc>
                    <a:spcPct val="90000"/>
                  </a:lnSpc>
                  <a:spcBef>
                    <a:spcPts val="700"/>
                  </a:spcBef>
                  <a:defRPr sz="2700" b="1"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79" name="Roman Period"/>
              <p:cNvSpPr txBox="1"/>
              <p:nvPr/>
            </p:nvSpPr>
            <p:spPr>
              <a:xfrm>
                <a:off x="0" y="246811"/>
                <a:ext cx="3064550" cy="4406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17145" tIns="17145" rIns="17145" bIns="17145" numCol="1" anchor="ctr">
                <a:spAutoFit/>
              </a:bodyPr>
              <a:lstStyle>
                <a:lvl1pPr algn="ctr" defTabSz="1200150">
                  <a:lnSpc>
                    <a:spcPct val="90000"/>
                  </a:lnSpc>
                  <a:spcBef>
                    <a:spcPts val="1100"/>
                  </a:spcBef>
                  <a:defRPr sz="2700" b="1"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r>
                  <a:t>Roman Period</a:t>
                </a:r>
              </a:p>
            </p:txBody>
          </p:sp>
        </p:grpSp>
        <p:grpSp>
          <p:nvGrpSpPr>
            <p:cNvPr id="283" name="Group"/>
            <p:cNvGrpSpPr/>
            <p:nvPr/>
          </p:nvGrpSpPr>
          <p:grpSpPr>
            <a:xfrm>
              <a:off x="1359340" y="2336549"/>
              <a:ext cx="3064552" cy="934317"/>
              <a:chOff x="-1" y="-1"/>
              <a:chExt cx="3064551" cy="934316"/>
            </a:xfrm>
          </p:grpSpPr>
          <p:sp>
            <p:nvSpPr>
              <p:cNvPr id="281" name="Rectangle"/>
              <p:cNvSpPr/>
              <p:nvPr/>
            </p:nvSpPr>
            <p:spPr>
              <a:xfrm>
                <a:off x="-2" y="-2"/>
                <a:ext cx="3064553" cy="934317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00150">
                  <a:lnSpc>
                    <a:spcPct val="90000"/>
                  </a:lnSpc>
                  <a:spcBef>
                    <a:spcPts val="700"/>
                  </a:spcBef>
                  <a:defRPr sz="2700" b="1"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82" name="Late Antiquity and Medieval Period"/>
              <p:cNvSpPr txBox="1"/>
              <p:nvPr/>
            </p:nvSpPr>
            <p:spPr>
              <a:xfrm>
                <a:off x="0" y="63931"/>
                <a:ext cx="3064550" cy="8064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17145" tIns="17145" rIns="17145" bIns="17145" numCol="1" anchor="ctr">
                <a:spAutoFit/>
              </a:bodyPr>
              <a:lstStyle>
                <a:lvl1pPr algn="ctr" defTabSz="1200150">
                  <a:lnSpc>
                    <a:spcPct val="90000"/>
                  </a:lnSpc>
                  <a:spcBef>
                    <a:spcPts val="1100"/>
                  </a:spcBef>
                  <a:defRPr sz="2700" b="1"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r>
                  <a:t>Late Antiquity and Medieval Period</a:t>
                </a:r>
              </a:p>
            </p:txBody>
          </p:sp>
        </p:grpSp>
        <p:grpSp>
          <p:nvGrpSpPr>
            <p:cNvPr id="286" name="Group"/>
            <p:cNvGrpSpPr/>
            <p:nvPr/>
          </p:nvGrpSpPr>
          <p:grpSpPr>
            <a:xfrm>
              <a:off x="1359340" y="3504441"/>
              <a:ext cx="3064552" cy="934317"/>
              <a:chOff x="-1" y="-1"/>
              <a:chExt cx="3064551" cy="934316"/>
            </a:xfrm>
          </p:grpSpPr>
          <p:sp>
            <p:nvSpPr>
              <p:cNvPr id="284" name="Rectangle"/>
              <p:cNvSpPr/>
              <p:nvPr/>
            </p:nvSpPr>
            <p:spPr>
              <a:xfrm>
                <a:off x="-2" y="-2"/>
                <a:ext cx="3064553" cy="934317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00150">
                  <a:lnSpc>
                    <a:spcPct val="90000"/>
                  </a:lnSpc>
                  <a:spcBef>
                    <a:spcPts val="700"/>
                  </a:spcBef>
                  <a:defRPr sz="2700" b="1"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85" name="Ottoman Period"/>
              <p:cNvSpPr txBox="1"/>
              <p:nvPr/>
            </p:nvSpPr>
            <p:spPr>
              <a:xfrm>
                <a:off x="0" y="246811"/>
                <a:ext cx="3064550" cy="4406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17145" tIns="17145" rIns="17145" bIns="17145" numCol="1" anchor="ctr">
                <a:spAutoFit/>
              </a:bodyPr>
              <a:lstStyle>
                <a:lvl1pPr algn="ctr" defTabSz="1200150">
                  <a:lnSpc>
                    <a:spcPct val="90000"/>
                  </a:lnSpc>
                  <a:spcBef>
                    <a:spcPts val="1100"/>
                  </a:spcBef>
                  <a:defRPr sz="2700" b="1"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r>
                  <a:t>Ottoman Period</a:t>
                </a:r>
              </a:p>
            </p:txBody>
          </p:sp>
        </p:grpSp>
        <p:grpSp>
          <p:nvGrpSpPr>
            <p:cNvPr id="289" name="Group"/>
            <p:cNvGrpSpPr/>
            <p:nvPr/>
          </p:nvGrpSpPr>
          <p:grpSpPr>
            <a:xfrm>
              <a:off x="1359340" y="4672334"/>
              <a:ext cx="3064552" cy="934317"/>
              <a:chOff x="-1" y="-1"/>
              <a:chExt cx="3064551" cy="934316"/>
            </a:xfrm>
          </p:grpSpPr>
          <p:sp>
            <p:nvSpPr>
              <p:cNvPr id="287" name="Rectangle"/>
              <p:cNvSpPr/>
              <p:nvPr/>
            </p:nvSpPr>
            <p:spPr>
              <a:xfrm>
                <a:off x="-2" y="-2"/>
                <a:ext cx="3064553" cy="934317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00150">
                  <a:lnSpc>
                    <a:spcPct val="90000"/>
                  </a:lnSpc>
                  <a:spcBef>
                    <a:spcPts val="700"/>
                  </a:spcBef>
                  <a:defRPr sz="2700" b="1"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88" name="Modern Period (1878–1910)"/>
              <p:cNvSpPr txBox="1"/>
              <p:nvPr/>
            </p:nvSpPr>
            <p:spPr>
              <a:xfrm>
                <a:off x="0" y="63931"/>
                <a:ext cx="3064550" cy="8064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17145" tIns="17145" rIns="17145" bIns="17145" numCol="1" anchor="ctr">
                <a:spAutoFit/>
              </a:bodyPr>
              <a:lstStyle>
                <a:lvl1pPr algn="ctr" defTabSz="1200150">
                  <a:lnSpc>
                    <a:spcPct val="90000"/>
                  </a:lnSpc>
                  <a:spcBef>
                    <a:spcPts val="1100"/>
                  </a:spcBef>
                  <a:defRPr sz="2700" b="1"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r>
                  <a:t>Modern Period (1878–1910)</a:t>
                </a:r>
              </a:p>
            </p:txBody>
          </p:sp>
        </p:grpSp>
      </p:grpSp>
      <p:sp>
        <p:nvSpPr>
          <p:cNvPr id="291" name="TextBox 1"/>
          <p:cNvSpPr txBox="1"/>
          <p:nvPr/>
        </p:nvSpPr>
        <p:spPr>
          <a:xfrm>
            <a:off x="6171021" y="-26416"/>
            <a:ext cx="4760835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0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t>Data Structure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Diagram 1"/>
          <p:cNvGrpSpPr/>
          <p:nvPr/>
        </p:nvGrpSpPr>
        <p:grpSpPr>
          <a:xfrm>
            <a:off x="1248094" y="1016365"/>
            <a:ext cx="9165151" cy="5682046"/>
            <a:chOff x="0" y="0"/>
            <a:chExt cx="9165149" cy="5682045"/>
          </a:xfrm>
        </p:grpSpPr>
        <p:sp>
          <p:nvSpPr>
            <p:cNvPr id="293" name="Shape"/>
            <p:cNvSpPr/>
            <p:nvPr/>
          </p:nvSpPr>
          <p:spPr>
            <a:xfrm>
              <a:off x="970689" y="67131"/>
              <a:ext cx="7637722" cy="556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99" h="20651" extrusionOk="0">
                  <a:moveTo>
                    <a:pt x="11905" y="0"/>
                  </a:moveTo>
                  <a:cubicBezTo>
                    <a:pt x="17258" y="1168"/>
                    <a:pt x="20699" y="6688"/>
                    <a:pt x="19591" y="12330"/>
                  </a:cubicBezTo>
                  <a:cubicBezTo>
                    <a:pt x="18484" y="17973"/>
                    <a:pt x="13246" y="21600"/>
                    <a:pt x="7893" y="20432"/>
                  </a:cubicBezTo>
                  <a:cubicBezTo>
                    <a:pt x="2540" y="19265"/>
                    <a:pt x="-901" y="13744"/>
                    <a:pt x="207" y="8102"/>
                  </a:cubicBezTo>
                  <a:cubicBezTo>
                    <a:pt x="830" y="4925"/>
                    <a:pt x="2821" y="2235"/>
                    <a:pt x="5591" y="823"/>
                  </a:cubicBezTo>
                  <a:lnTo>
                    <a:pt x="5375" y="242"/>
                  </a:lnTo>
                  <a:lnTo>
                    <a:pt x="6487" y="1058"/>
                  </a:lnTo>
                  <a:lnTo>
                    <a:pt x="6215" y="2496"/>
                  </a:lnTo>
                  <a:lnTo>
                    <a:pt x="5998" y="1915"/>
                  </a:lnTo>
                  <a:cubicBezTo>
                    <a:pt x="1495" y="4108"/>
                    <a:pt x="-409" y="9603"/>
                    <a:pt x="1746" y="14188"/>
                  </a:cubicBezTo>
                  <a:cubicBezTo>
                    <a:pt x="3900" y="18772"/>
                    <a:pt x="9297" y="20711"/>
                    <a:pt x="13800" y="18517"/>
                  </a:cubicBezTo>
                  <a:cubicBezTo>
                    <a:pt x="18303" y="16324"/>
                    <a:pt x="20207" y="10829"/>
                    <a:pt x="18052" y="6245"/>
                  </a:cubicBezTo>
                  <a:cubicBezTo>
                    <a:pt x="16825" y="3632"/>
                    <a:pt x="14460" y="1760"/>
                    <a:pt x="11671" y="1192"/>
                  </a:cubicBezTo>
                  <a:close/>
                </a:path>
              </a:pathLst>
            </a:custGeom>
            <a:solidFill>
              <a:srgbClr val="DEE7D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296" name="Group"/>
            <p:cNvGrpSpPr/>
            <p:nvPr/>
          </p:nvGrpSpPr>
          <p:grpSpPr>
            <a:xfrm>
              <a:off x="3643469" y="-1"/>
              <a:ext cx="2291777" cy="857105"/>
              <a:chOff x="0" y="0"/>
              <a:chExt cx="2291775" cy="857103"/>
            </a:xfrm>
          </p:grpSpPr>
          <p:sp>
            <p:nvSpPr>
              <p:cNvPr id="294" name="Rounded Rectangle"/>
              <p:cNvSpPr/>
              <p:nvPr/>
            </p:nvSpPr>
            <p:spPr>
              <a:xfrm>
                <a:off x="-1" y="0"/>
                <a:ext cx="2291777" cy="857104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5" name="Roads and  communications"/>
              <p:cNvSpPr txBox="1"/>
              <p:nvPr/>
            </p:nvSpPr>
            <p:spPr>
              <a:xfrm>
                <a:off x="41840" y="62791"/>
                <a:ext cx="2208095" cy="7315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/>
                </a:lvl1pPr>
              </a:lstStyle>
              <a:p>
                <a:r>
                  <a:t>Roads and  communications</a:t>
                </a:r>
              </a:p>
            </p:txBody>
          </p:sp>
        </p:grpSp>
        <p:grpSp>
          <p:nvGrpSpPr>
            <p:cNvPr id="299" name="Group"/>
            <p:cNvGrpSpPr/>
            <p:nvPr/>
          </p:nvGrpSpPr>
          <p:grpSpPr>
            <a:xfrm>
              <a:off x="6718144" y="847477"/>
              <a:ext cx="2168552" cy="748511"/>
              <a:chOff x="0" y="0"/>
              <a:chExt cx="2168550" cy="748510"/>
            </a:xfrm>
          </p:grpSpPr>
          <p:sp>
            <p:nvSpPr>
              <p:cNvPr id="297" name="Rounded Rectangle"/>
              <p:cNvSpPr/>
              <p:nvPr/>
            </p:nvSpPr>
            <p:spPr>
              <a:xfrm>
                <a:off x="36866" y="0"/>
                <a:ext cx="2131685" cy="736486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8" name="Military Infrastructure"/>
              <p:cNvSpPr txBox="1"/>
              <p:nvPr/>
            </p:nvSpPr>
            <p:spPr>
              <a:xfrm>
                <a:off x="0" y="32230"/>
                <a:ext cx="2059778" cy="7162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2000"/>
                </a:lvl1pPr>
              </a:lstStyle>
              <a:p>
                <a:r>
                  <a:t>Military Infrastructure </a:t>
                </a:r>
              </a:p>
            </p:txBody>
          </p:sp>
        </p:grpSp>
        <p:grpSp>
          <p:nvGrpSpPr>
            <p:cNvPr id="302" name="Group"/>
            <p:cNvGrpSpPr/>
            <p:nvPr/>
          </p:nvGrpSpPr>
          <p:grpSpPr>
            <a:xfrm>
              <a:off x="7381704" y="2564511"/>
              <a:ext cx="1783446" cy="886916"/>
              <a:chOff x="0" y="0"/>
              <a:chExt cx="1783444" cy="886915"/>
            </a:xfrm>
          </p:grpSpPr>
          <p:sp>
            <p:nvSpPr>
              <p:cNvPr id="300" name="Rounded Rectangle"/>
              <p:cNvSpPr/>
              <p:nvPr/>
            </p:nvSpPr>
            <p:spPr>
              <a:xfrm>
                <a:off x="0" y="0"/>
                <a:ext cx="1783445" cy="886916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1" name="Economy"/>
              <p:cNvSpPr txBox="1"/>
              <p:nvPr/>
            </p:nvSpPr>
            <p:spPr>
              <a:xfrm>
                <a:off x="43294" y="214856"/>
                <a:ext cx="1696855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/>
                </a:lvl1pPr>
              </a:lstStyle>
              <a:p>
                <a:r>
                  <a:t>Economy</a:t>
                </a:r>
              </a:p>
            </p:txBody>
          </p:sp>
        </p:grpSp>
        <p:grpSp>
          <p:nvGrpSpPr>
            <p:cNvPr id="305" name="Group"/>
            <p:cNvGrpSpPr/>
            <p:nvPr/>
          </p:nvGrpSpPr>
          <p:grpSpPr>
            <a:xfrm>
              <a:off x="6563714" y="4288126"/>
              <a:ext cx="2214208" cy="908309"/>
              <a:chOff x="0" y="0"/>
              <a:chExt cx="2214206" cy="908308"/>
            </a:xfrm>
          </p:grpSpPr>
          <p:sp>
            <p:nvSpPr>
              <p:cNvPr id="303" name="Rounded Rectangle"/>
              <p:cNvSpPr/>
              <p:nvPr/>
            </p:nvSpPr>
            <p:spPr>
              <a:xfrm>
                <a:off x="-1" y="-1"/>
                <a:ext cx="2214208" cy="908310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4" name="Historical Toponymy"/>
              <p:cNvSpPr txBox="1"/>
              <p:nvPr/>
            </p:nvSpPr>
            <p:spPr>
              <a:xfrm>
                <a:off x="44338" y="96013"/>
                <a:ext cx="2125529" cy="7162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800"/>
                  </a:spcBef>
                </a:pPr>
                <a:r>
                  <a:t> </a:t>
                </a:r>
                <a:r>
                  <a:rPr sz="2000"/>
                  <a:t>Historical Toponymy </a:t>
                </a:r>
              </a:p>
            </p:txBody>
          </p:sp>
        </p:grpSp>
        <p:grpSp>
          <p:nvGrpSpPr>
            <p:cNvPr id="308" name="Group"/>
            <p:cNvGrpSpPr/>
            <p:nvPr/>
          </p:nvGrpSpPr>
          <p:grpSpPr>
            <a:xfrm>
              <a:off x="3253230" y="4777199"/>
              <a:ext cx="2592773" cy="904846"/>
              <a:chOff x="0" y="0"/>
              <a:chExt cx="2592772" cy="904845"/>
            </a:xfrm>
          </p:grpSpPr>
          <p:sp>
            <p:nvSpPr>
              <p:cNvPr id="306" name="Rounded Rectangle"/>
              <p:cNvSpPr/>
              <p:nvPr/>
            </p:nvSpPr>
            <p:spPr>
              <a:xfrm>
                <a:off x="-1" y="-1"/>
                <a:ext cx="2592774" cy="904847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7" name="Digital Terrain Model and Ortho Photo"/>
              <p:cNvSpPr txBox="1"/>
              <p:nvPr/>
            </p:nvSpPr>
            <p:spPr>
              <a:xfrm>
                <a:off x="44170" y="86662"/>
                <a:ext cx="2504432" cy="7315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/>
                </a:lvl1pPr>
              </a:lstStyle>
              <a:p>
                <a:r>
                  <a:t>Digital Terrain Model and Ortho Photo </a:t>
                </a:r>
              </a:p>
            </p:txBody>
          </p:sp>
        </p:grpSp>
        <p:grpSp>
          <p:nvGrpSpPr>
            <p:cNvPr id="311" name="Group"/>
            <p:cNvGrpSpPr/>
            <p:nvPr/>
          </p:nvGrpSpPr>
          <p:grpSpPr>
            <a:xfrm>
              <a:off x="187179" y="3626345"/>
              <a:ext cx="2554786" cy="857105"/>
              <a:chOff x="0" y="0"/>
              <a:chExt cx="2554785" cy="857104"/>
            </a:xfrm>
          </p:grpSpPr>
          <p:sp>
            <p:nvSpPr>
              <p:cNvPr id="309" name="Rounded Rectangle"/>
              <p:cNvSpPr/>
              <p:nvPr/>
            </p:nvSpPr>
            <p:spPr>
              <a:xfrm>
                <a:off x="0" y="0"/>
                <a:ext cx="2554786" cy="857105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</a:pPr>
                <a:endParaRPr/>
              </a:p>
            </p:txBody>
          </p:sp>
          <p:sp>
            <p:nvSpPr>
              <p:cNvPr id="310" name="Political and Administrative Structure and Frontiers"/>
              <p:cNvSpPr txBox="1"/>
              <p:nvPr/>
            </p:nvSpPr>
            <p:spPr>
              <a:xfrm>
                <a:off x="41839" y="22153"/>
                <a:ext cx="2471106" cy="812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600"/>
                </a:lvl1pPr>
              </a:lstStyle>
              <a:p>
                <a:r>
                  <a:t>Political and Administrative Structure and Frontiers</a:t>
                </a:r>
              </a:p>
            </p:txBody>
          </p:sp>
        </p:grpSp>
        <p:grpSp>
          <p:nvGrpSpPr>
            <p:cNvPr id="314" name="Group"/>
            <p:cNvGrpSpPr/>
            <p:nvPr/>
          </p:nvGrpSpPr>
          <p:grpSpPr>
            <a:xfrm>
              <a:off x="-1" y="2040500"/>
              <a:ext cx="2291776" cy="857106"/>
              <a:chOff x="0" y="0"/>
              <a:chExt cx="2291774" cy="857104"/>
            </a:xfrm>
          </p:grpSpPr>
          <p:sp>
            <p:nvSpPr>
              <p:cNvPr id="312" name="Rounded Rectangle"/>
              <p:cNvSpPr/>
              <p:nvPr/>
            </p:nvSpPr>
            <p:spPr>
              <a:xfrm>
                <a:off x="-1" y="-1"/>
                <a:ext cx="2291776" cy="857106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3" name="Religious Sites"/>
              <p:cNvSpPr txBox="1"/>
              <p:nvPr/>
            </p:nvSpPr>
            <p:spPr>
              <a:xfrm>
                <a:off x="41839" y="199952"/>
                <a:ext cx="2208095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/>
                </a:lvl1pPr>
              </a:lstStyle>
              <a:p>
                <a:r>
                  <a:t>Religious Sites</a:t>
                </a:r>
              </a:p>
            </p:txBody>
          </p:sp>
        </p:grpSp>
        <p:grpSp>
          <p:nvGrpSpPr>
            <p:cNvPr id="317" name="Group"/>
            <p:cNvGrpSpPr/>
            <p:nvPr/>
          </p:nvGrpSpPr>
          <p:grpSpPr>
            <a:xfrm>
              <a:off x="799973" y="519704"/>
              <a:ext cx="2291777" cy="998219"/>
              <a:chOff x="0" y="0"/>
              <a:chExt cx="2291775" cy="998217"/>
            </a:xfrm>
          </p:grpSpPr>
          <p:sp>
            <p:nvSpPr>
              <p:cNvPr id="315" name="Rounded Rectangle"/>
              <p:cNvSpPr/>
              <p:nvPr/>
            </p:nvSpPr>
            <p:spPr>
              <a:xfrm>
                <a:off x="0" y="70556"/>
                <a:ext cx="2291776" cy="857105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6" name="Settlement Network and Demography"/>
              <p:cNvSpPr txBox="1"/>
              <p:nvPr/>
            </p:nvSpPr>
            <p:spPr>
              <a:xfrm>
                <a:off x="41840" y="0"/>
                <a:ext cx="2208095" cy="998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2000"/>
                </a:lvl1pPr>
              </a:lstStyle>
              <a:p>
                <a:r>
                  <a:t>Settlement Network and Demography</a:t>
                </a:r>
              </a:p>
            </p:txBody>
          </p:sp>
        </p:grpSp>
      </p:grpSp>
      <p:grpSp>
        <p:nvGrpSpPr>
          <p:cNvPr id="321" name="Group"/>
          <p:cNvGrpSpPr/>
          <p:nvPr/>
        </p:nvGrpSpPr>
        <p:grpSpPr>
          <a:xfrm>
            <a:off x="3648519" y="2282937"/>
            <a:ext cx="4676611" cy="3175236"/>
            <a:chOff x="-1" y="0"/>
            <a:chExt cx="4676609" cy="3175234"/>
          </a:xfrm>
        </p:grpSpPr>
        <p:sp>
          <p:nvSpPr>
            <p:cNvPr id="319" name="Oval"/>
            <p:cNvSpPr/>
            <p:nvPr/>
          </p:nvSpPr>
          <p:spPr>
            <a:xfrm>
              <a:off x="-2" y="-1"/>
              <a:ext cx="4676611" cy="3175236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511300">
                <a:defRPr sz="3400"/>
              </a:pPr>
              <a:endParaRPr/>
            </a:p>
          </p:txBody>
        </p:sp>
        <p:sp>
          <p:nvSpPr>
            <p:cNvPr id="320" name="Historical Layers"/>
            <p:cNvSpPr txBox="1"/>
            <p:nvPr/>
          </p:nvSpPr>
          <p:spPr>
            <a:xfrm>
              <a:off x="684872" y="1284085"/>
              <a:ext cx="3306862" cy="607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3180" tIns="43180" rIns="43180" bIns="43180" numCol="1" anchor="ctr">
              <a:spAutoFit/>
            </a:bodyPr>
            <a:lstStyle>
              <a:lvl1pPr algn="ctr" defTabSz="1511300">
                <a:defRPr sz="3400"/>
              </a:lvl1pPr>
            </a:lstStyle>
            <a:p>
              <a:r>
                <a:t>Historical Layers</a:t>
              </a:r>
            </a:p>
          </p:txBody>
        </p:sp>
      </p:grpSp>
      <p:sp>
        <p:nvSpPr>
          <p:cNvPr id="322" name="TextBox 30"/>
          <p:cNvSpPr txBox="1"/>
          <p:nvPr/>
        </p:nvSpPr>
        <p:spPr>
          <a:xfrm>
            <a:off x="6171021" y="-26416"/>
            <a:ext cx="4760835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0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t>Layer Structure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" name="Table 1"/>
          <p:cNvGraphicFramePr/>
          <p:nvPr>
            <p:extLst>
              <p:ext uri="{D42A27DB-BD31-4B8C-83A1-F6EECF244321}">
                <p14:modId xmlns:p14="http://schemas.microsoft.com/office/powerpoint/2010/main" val="3523622250"/>
              </p:ext>
            </p:extLst>
          </p:nvPr>
        </p:nvGraphicFramePr>
        <p:xfrm>
          <a:off x="931818" y="801188"/>
          <a:ext cx="4963885" cy="549796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37321"/>
                <a:gridCol w="1097143"/>
                <a:gridCol w="3029421"/>
              </a:tblGrid>
              <a:tr h="49085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800" dirty="0" err="1">
                          <a:sym typeface="Helvetica"/>
                        </a:rPr>
                        <a:t>наименование</a:t>
                      </a:r>
                      <a:r>
                        <a:rPr sz="800" dirty="0">
                          <a:sym typeface="Helvetica"/>
                        </a:rPr>
                        <a:t> </a:t>
                      </a:r>
                      <a:r>
                        <a:rPr sz="800" dirty="0" err="1">
                          <a:sym typeface="Helvetica"/>
                        </a:rPr>
                        <a:t>на</a:t>
                      </a:r>
                      <a:r>
                        <a:rPr sz="800" dirty="0">
                          <a:sym typeface="Helvetica"/>
                        </a:rPr>
                        <a:t> </a:t>
                      </a:r>
                      <a:r>
                        <a:rPr sz="800" dirty="0" err="1">
                          <a:sym typeface="Helvetica"/>
                        </a:rPr>
                        <a:t>колоната</a:t>
                      </a:r>
                      <a:r>
                        <a:rPr sz="800" dirty="0">
                          <a:sym typeface="Helvetica"/>
                        </a:rPr>
                        <a:t> (EN)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800">
                          <a:sym typeface="Helvetica"/>
                        </a:rPr>
                        <a:t>наименование на колоната (БГ)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800">
                          <a:sym typeface="Helvetica"/>
                        </a:rPr>
                        <a:t>описание</a:t>
                      </a:r>
                    </a:p>
                  </a:txBody>
                  <a:tcPr marL="0" marR="0" marT="0" marB="0" anchor="ctr" horzOverflow="overflow"/>
                </a:tc>
              </a:tr>
              <a:tr h="999296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>
                          <a:sym typeface="Helvetica"/>
                        </a:rPr>
                        <a:t>Name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dirty="0" err="1">
                          <a:sym typeface="Helvetica"/>
                        </a:rPr>
                        <a:t>Име</a:t>
                      </a:r>
                      <a:endParaRPr sz="900" dirty="0">
                        <a:sym typeface="Helvetica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sz="900">
                          <a:sym typeface="Helvetica"/>
                        </a:rPr>
                        <a:t>Съвременно (или антично - за вече изчезнали обекти), изписано на латиница; възможно е да съвпада с Name_Hist_Lat или Name_Hist_BG, но тъй като това ще е полето, по което ще се допълват другите атрибутивни данни и ще се прави съпоставка между подадените бази данни за различните епоха, е хубаво да се повтори</a:t>
                      </a:r>
                    </a:p>
                  </a:txBody>
                  <a:tcPr marL="0" marR="0" marT="0" marB="0" anchor="ctr" horzOverflow="overflow"/>
                </a:tc>
              </a:tr>
              <a:tr h="193122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 dirty="0" err="1">
                          <a:sym typeface="Helvetica"/>
                        </a:rPr>
                        <a:t>NameHisLat</a:t>
                      </a:r>
                      <a:endParaRPr sz="900" dirty="0">
                        <a:sym typeface="Helvetica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>
                          <a:sym typeface="Helvetica"/>
                        </a:rPr>
                        <a:t>Историческо име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sz="900">
                          <a:sym typeface="Helvetica"/>
                        </a:rPr>
                        <a:t>Историческо име, транслитерирано на латиница</a:t>
                      </a:r>
                    </a:p>
                  </a:txBody>
                  <a:tcPr marL="0" marR="0" marT="0" marB="0" anchor="b" horzOverflow="overflow"/>
                </a:tc>
              </a:tr>
              <a:tr h="193122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 dirty="0" err="1">
                          <a:sym typeface="Helvetica"/>
                        </a:rPr>
                        <a:t>NameHisBG</a:t>
                      </a:r>
                      <a:endParaRPr sz="900" dirty="0">
                        <a:sym typeface="Helvetica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 dirty="0" err="1">
                          <a:sym typeface="Helvetica"/>
                        </a:rPr>
                        <a:t>Име</a:t>
                      </a:r>
                      <a:r>
                        <a:rPr sz="900" dirty="0">
                          <a:sym typeface="Helvetica"/>
                        </a:rPr>
                        <a:t> </a:t>
                      </a:r>
                      <a:r>
                        <a:rPr sz="900" dirty="0" err="1">
                          <a:sym typeface="Helvetica"/>
                        </a:rPr>
                        <a:t>на</a:t>
                      </a:r>
                      <a:r>
                        <a:rPr sz="900" dirty="0">
                          <a:sym typeface="Helvetica"/>
                        </a:rPr>
                        <a:t> </a:t>
                      </a:r>
                      <a:r>
                        <a:rPr sz="900" dirty="0" err="1">
                          <a:sym typeface="Helvetica"/>
                        </a:rPr>
                        <a:t>български</a:t>
                      </a:r>
                      <a:endParaRPr sz="900" dirty="0">
                        <a:sym typeface="Helvetica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sz="900">
                          <a:sym typeface="Helvetica"/>
                        </a:rPr>
                        <a:t>Историческо име, изписано на български</a:t>
                      </a:r>
                    </a:p>
                  </a:txBody>
                  <a:tcPr marL="0" marR="0" marT="0" marB="0" anchor="b" horzOverflow="overflow"/>
                </a:tc>
              </a:tr>
              <a:tr h="3320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 dirty="0" err="1">
                          <a:sym typeface="Helvetica"/>
                        </a:rPr>
                        <a:t>NameSource</a:t>
                      </a:r>
                      <a:endParaRPr sz="900" dirty="0">
                        <a:sym typeface="Helvetica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>
                          <a:sym typeface="Helvetica"/>
                        </a:rPr>
                        <a:t>Име според извора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sz="900">
                          <a:sym typeface="Helvetica"/>
                        </a:rPr>
                        <a:t>Историческо име, изписано на езика на историческия извор - грц., лат., осм., бълг. и т.н.</a:t>
                      </a:r>
                    </a:p>
                  </a:txBody>
                  <a:tcPr marL="0" marR="0" marT="0" marB="0" anchor="b" horzOverflow="overflow"/>
                </a:tc>
              </a:tr>
              <a:tr h="193122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 dirty="0" err="1">
                          <a:sym typeface="Helvetica"/>
                        </a:rPr>
                        <a:t>TimeStart</a:t>
                      </a:r>
                      <a:endParaRPr sz="900" dirty="0">
                        <a:sym typeface="Helvetica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>
                          <a:sym typeface="Helvetica"/>
                        </a:rPr>
                        <a:t>Начална дата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sz="900">
                          <a:sym typeface="Helvetica"/>
                        </a:rPr>
                        <a:t>Начална година на периода в абсолютни дати</a:t>
                      </a:r>
                    </a:p>
                  </a:txBody>
                  <a:tcPr marL="0" marR="0" marT="0" marB="0" anchor="b" horzOverflow="overflow"/>
                </a:tc>
              </a:tr>
              <a:tr h="193122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 dirty="0" err="1">
                          <a:sym typeface="Helvetica"/>
                        </a:rPr>
                        <a:t>TimeEnd</a:t>
                      </a:r>
                      <a:endParaRPr sz="900" dirty="0">
                        <a:sym typeface="Helvetica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>
                          <a:sym typeface="Helvetica"/>
                        </a:rPr>
                        <a:t>Крайна дата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sz="900" dirty="0" err="1">
                          <a:sym typeface="Helvetica"/>
                        </a:rPr>
                        <a:t>Крайна</a:t>
                      </a:r>
                      <a:r>
                        <a:rPr sz="900" dirty="0">
                          <a:sym typeface="Helvetica"/>
                        </a:rPr>
                        <a:t> </a:t>
                      </a:r>
                      <a:r>
                        <a:rPr sz="900" dirty="0" err="1">
                          <a:sym typeface="Helvetica"/>
                        </a:rPr>
                        <a:t>година</a:t>
                      </a:r>
                      <a:r>
                        <a:rPr sz="900" dirty="0">
                          <a:sym typeface="Helvetica"/>
                        </a:rPr>
                        <a:t> </a:t>
                      </a:r>
                      <a:r>
                        <a:rPr sz="900" dirty="0" err="1">
                          <a:sym typeface="Helvetica"/>
                        </a:rPr>
                        <a:t>на</a:t>
                      </a:r>
                      <a:r>
                        <a:rPr sz="900" dirty="0">
                          <a:sym typeface="Helvetica"/>
                        </a:rPr>
                        <a:t> </a:t>
                      </a:r>
                      <a:r>
                        <a:rPr sz="900" dirty="0" err="1">
                          <a:sym typeface="Helvetica"/>
                        </a:rPr>
                        <a:t>периода</a:t>
                      </a:r>
                      <a:r>
                        <a:rPr sz="900" dirty="0">
                          <a:sym typeface="Helvetica"/>
                        </a:rPr>
                        <a:t> в </a:t>
                      </a:r>
                      <a:r>
                        <a:rPr sz="900" dirty="0" err="1">
                          <a:sym typeface="Helvetica"/>
                        </a:rPr>
                        <a:t>абсолютни</a:t>
                      </a:r>
                      <a:r>
                        <a:rPr sz="900" dirty="0">
                          <a:sym typeface="Helvetica"/>
                        </a:rPr>
                        <a:t> </a:t>
                      </a:r>
                      <a:r>
                        <a:rPr sz="900" dirty="0" err="1">
                          <a:sym typeface="Helvetica"/>
                        </a:rPr>
                        <a:t>дати</a:t>
                      </a:r>
                      <a:endParaRPr sz="900" dirty="0">
                        <a:sym typeface="Helvetica"/>
                      </a:endParaRPr>
                    </a:p>
                  </a:txBody>
                  <a:tcPr marL="0" marR="0" marT="0" marB="0" anchor="b" horzOverflow="overflow"/>
                </a:tc>
              </a:tr>
              <a:tr h="65178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 dirty="0" err="1">
                          <a:sym typeface="Helvetica"/>
                        </a:rPr>
                        <a:t>Admin_U</a:t>
                      </a:r>
                      <a:endParaRPr sz="900" dirty="0">
                        <a:sym typeface="Helvetica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 dirty="0" err="1">
                          <a:sym typeface="Helvetica"/>
                        </a:rPr>
                        <a:t>Административна</a:t>
                      </a:r>
                      <a:r>
                        <a:rPr sz="900" dirty="0">
                          <a:sym typeface="Helvetica"/>
                        </a:rPr>
                        <a:t> </a:t>
                      </a:r>
                      <a:r>
                        <a:rPr sz="900" dirty="0" err="1">
                          <a:sym typeface="Helvetica"/>
                        </a:rPr>
                        <a:t>принадлежност</a:t>
                      </a:r>
                      <a:endParaRPr sz="900" dirty="0">
                        <a:sym typeface="Helvetica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sz="900" dirty="0" err="1">
                          <a:sym typeface="Helvetica"/>
                        </a:rPr>
                        <a:t>Административна</a:t>
                      </a:r>
                      <a:r>
                        <a:rPr sz="900" dirty="0">
                          <a:sym typeface="Helvetica"/>
                        </a:rPr>
                        <a:t> </a:t>
                      </a:r>
                      <a:r>
                        <a:rPr sz="900" dirty="0" err="1">
                          <a:sym typeface="Helvetica"/>
                        </a:rPr>
                        <a:t>единица</a:t>
                      </a:r>
                      <a:r>
                        <a:rPr sz="900" dirty="0">
                          <a:sym typeface="Helvetica"/>
                        </a:rPr>
                        <a:t>, </a:t>
                      </a:r>
                      <a:r>
                        <a:rPr sz="900" dirty="0" err="1">
                          <a:sym typeface="Helvetica"/>
                        </a:rPr>
                        <a:t>към</a:t>
                      </a:r>
                      <a:r>
                        <a:rPr sz="900" dirty="0">
                          <a:sym typeface="Helvetica"/>
                        </a:rPr>
                        <a:t> </a:t>
                      </a:r>
                      <a:r>
                        <a:rPr sz="900" dirty="0" err="1">
                          <a:sym typeface="Helvetica"/>
                        </a:rPr>
                        <a:t>която</a:t>
                      </a:r>
                      <a:r>
                        <a:rPr sz="900" dirty="0">
                          <a:sym typeface="Helvetica"/>
                        </a:rPr>
                        <a:t> </a:t>
                      </a:r>
                      <a:r>
                        <a:rPr sz="900" dirty="0" err="1">
                          <a:sym typeface="Helvetica"/>
                        </a:rPr>
                        <a:t>принадлежи</a:t>
                      </a:r>
                      <a:r>
                        <a:rPr sz="900" dirty="0">
                          <a:sym typeface="Helvetica"/>
                        </a:rPr>
                        <a:t> </a:t>
                      </a:r>
                      <a:r>
                        <a:rPr sz="900" dirty="0" err="1">
                          <a:sym typeface="Helvetica"/>
                        </a:rPr>
                        <a:t>обектът</a:t>
                      </a:r>
                      <a:r>
                        <a:rPr sz="900" dirty="0">
                          <a:sym typeface="Helvetica"/>
                        </a:rPr>
                        <a:t> в </a:t>
                      </a:r>
                      <a:r>
                        <a:rPr sz="900" dirty="0" err="1">
                          <a:sym typeface="Helvetica"/>
                        </a:rPr>
                        <a:t>съответната</a:t>
                      </a:r>
                      <a:r>
                        <a:rPr sz="900" dirty="0">
                          <a:sym typeface="Helvetica"/>
                        </a:rPr>
                        <a:t> </a:t>
                      </a:r>
                      <a:r>
                        <a:rPr sz="900" dirty="0" err="1">
                          <a:sym typeface="Helvetica"/>
                        </a:rPr>
                        <a:t>епоха</a:t>
                      </a:r>
                      <a:endParaRPr sz="900" dirty="0">
                        <a:sym typeface="Helvetica"/>
                      </a:endParaRPr>
                    </a:p>
                  </a:txBody>
                  <a:tcPr marL="0" marR="0" marT="0" marB="0" anchor="ctr" horzOverflow="overflow"/>
                </a:tc>
              </a:tr>
              <a:tr h="48280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 dirty="0">
                          <a:sym typeface="Helvetica"/>
                        </a:rPr>
                        <a:t>Category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>
                          <a:sym typeface="Helvetica"/>
                        </a:rPr>
                        <a:t>Категория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sz="900">
                          <a:sym typeface="Helvetica"/>
                        </a:rPr>
                        <a:t>Категория, към която принадлежи обекта, според краткото име-БГ на съответната категориия: вж. Categories_List</a:t>
                      </a:r>
                    </a:p>
                  </a:txBody>
                  <a:tcPr marL="0" marR="0" marT="0" marB="0" anchor="b" horzOverflow="overflow"/>
                </a:tc>
              </a:tr>
              <a:tr h="3320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 dirty="0">
                          <a:sym typeface="Helvetica"/>
                        </a:rPr>
                        <a:t>Type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 dirty="0" err="1">
                          <a:sym typeface="Helvetica"/>
                        </a:rPr>
                        <a:t>Тип</a:t>
                      </a:r>
                      <a:endParaRPr sz="900" dirty="0">
                        <a:sym typeface="Helvetica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defRPr sz="900" u="sng">
                          <a:sym typeface="Helvetica"/>
                        </a:defRPr>
                      </a:pPr>
                      <a:r>
                        <a:t>вид на обекта според списъка</a:t>
                      </a:r>
                      <a:r>
                        <a:rPr u="none"/>
                        <a:t>:</a:t>
                      </a:r>
                      <a:br>
                        <a:rPr u="none"/>
                      </a:br>
                      <a:r>
                        <a:rPr u="none"/>
                        <a:t>вж. Type_List </a:t>
                      </a:r>
                    </a:p>
                  </a:txBody>
                  <a:tcPr marL="0" marR="0" marT="0" marB="0" anchor="b" horzOverflow="overflow"/>
                </a:tc>
              </a:tr>
              <a:tr h="3320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 dirty="0" err="1">
                          <a:sym typeface="Helvetica"/>
                        </a:rPr>
                        <a:t>Coord_N</a:t>
                      </a:r>
                      <a:endParaRPr sz="900" dirty="0">
                        <a:sym typeface="Helvetica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>
                          <a:sym typeface="Helvetica"/>
                        </a:rPr>
                        <a:t>Координати: север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sz="900">
                          <a:sym typeface="Helvetica"/>
                        </a:rPr>
                        <a:t>географски координати на Северна ширина в децимални градуси</a:t>
                      </a:r>
                    </a:p>
                  </a:txBody>
                  <a:tcPr marL="0" marR="0" marT="0" marB="0" anchor="b" horzOverflow="overflow"/>
                </a:tc>
              </a:tr>
              <a:tr h="3320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 dirty="0" err="1">
                          <a:sym typeface="Helvetica"/>
                        </a:rPr>
                        <a:t>Coord_E</a:t>
                      </a:r>
                      <a:endParaRPr sz="900" dirty="0">
                        <a:sym typeface="Helvetica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>
                          <a:sym typeface="Helvetica"/>
                        </a:rPr>
                        <a:t>Координати: изток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sz="900">
                          <a:sym typeface="Helvetica"/>
                        </a:rPr>
                        <a:t>географски координати на Източна дължина в децимални градуси</a:t>
                      </a:r>
                    </a:p>
                  </a:txBody>
                  <a:tcPr marL="0" marR="0" marT="0" marB="0" anchor="b" horzOverflow="overflow"/>
                </a:tc>
              </a:tr>
              <a:tr h="193122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>
                          <a:sym typeface="Helvetica"/>
                        </a:rPr>
                        <a:t>Bib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>
                          <a:sym typeface="Helvetica"/>
                        </a:rPr>
                        <a:t>библиография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sz="900">
                          <a:sym typeface="Helvetica"/>
                        </a:rPr>
                        <a:t>основна лит. за обекта</a:t>
                      </a:r>
                    </a:p>
                  </a:txBody>
                  <a:tcPr marL="0" marR="0" marT="0" marB="0" anchor="b" horzOverflow="overflow"/>
                </a:tc>
              </a:tr>
              <a:tr h="193122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>
                          <a:sym typeface="Helvetica"/>
                        </a:rPr>
                        <a:t>Link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>
                          <a:sym typeface="Helvetica"/>
                        </a:rPr>
                        <a:t>връзки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sz="900">
                          <a:sym typeface="Helvetica"/>
                        </a:rPr>
                        <a:t>линк към интернет сайт</a:t>
                      </a:r>
                    </a:p>
                  </a:txBody>
                  <a:tcPr marL="0" marR="0" marT="0" marB="0" anchor="b" horzOverflow="overflow"/>
                </a:tc>
              </a:tr>
              <a:tr h="193122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>
                          <a:sym typeface="Helvetica"/>
                        </a:rPr>
                        <a:t>Varia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>
                          <a:sym typeface="Helvetica"/>
                        </a:rPr>
                        <a:t>други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sz="900">
                          <a:sym typeface="Helvetica"/>
                        </a:rPr>
                        <a:t>допълнителна информация</a:t>
                      </a:r>
                    </a:p>
                  </a:txBody>
                  <a:tcPr marL="0" marR="0" marT="0" marB="0" anchor="b" horzOverflow="overflow"/>
                </a:tc>
              </a:tr>
              <a:tr h="193122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 dirty="0">
                          <a:sym typeface="Helvetica"/>
                        </a:rPr>
                        <a:t>Author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900">
                          <a:sym typeface="Helvetica"/>
                        </a:rPr>
                        <a:t>автор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sz="900" dirty="0" err="1">
                          <a:sym typeface="Helvetica"/>
                        </a:rPr>
                        <a:t>инициали</a:t>
                      </a:r>
                      <a:r>
                        <a:rPr sz="900" dirty="0">
                          <a:sym typeface="Helvetica"/>
                        </a:rPr>
                        <a:t> </a:t>
                      </a:r>
                      <a:r>
                        <a:rPr sz="900" dirty="0" err="1">
                          <a:sym typeface="Helvetica"/>
                        </a:rPr>
                        <a:t>на</a:t>
                      </a:r>
                      <a:r>
                        <a:rPr sz="900" dirty="0">
                          <a:sym typeface="Helvetica"/>
                        </a:rPr>
                        <a:t> </a:t>
                      </a:r>
                      <a:r>
                        <a:rPr sz="900" dirty="0" err="1">
                          <a:sym typeface="Helvetica"/>
                        </a:rPr>
                        <a:t>съответния</a:t>
                      </a:r>
                      <a:r>
                        <a:rPr sz="900" dirty="0">
                          <a:sym typeface="Helvetica"/>
                        </a:rPr>
                        <a:t> </a:t>
                      </a:r>
                      <a:r>
                        <a:rPr sz="900" dirty="0" err="1">
                          <a:sym typeface="Helvetica"/>
                        </a:rPr>
                        <a:t>автор</a:t>
                      </a:r>
                      <a:endParaRPr sz="900" dirty="0">
                        <a:sym typeface="Helvetica"/>
                      </a:endParaRPr>
                    </a:p>
                  </a:txBody>
                  <a:tcPr marL="0" marR="0" marT="0" marB="0" anchor="b" horzOverflow="overflow"/>
                </a:tc>
              </a:tr>
            </a:tbl>
          </a:graphicData>
        </a:graphic>
      </p:graphicFrame>
      <p:sp>
        <p:nvSpPr>
          <p:cNvPr id="325" name="Rectangle 3"/>
          <p:cNvSpPr txBox="1"/>
          <p:nvPr/>
        </p:nvSpPr>
        <p:spPr>
          <a:xfrm>
            <a:off x="6464653" y="-2"/>
            <a:ext cx="4238181" cy="548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300"/>
              </a:spcBef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Attribute Table</a:t>
            </a:r>
          </a:p>
        </p:txBody>
      </p:sp>
      <p:pic>
        <p:nvPicPr>
          <p:cNvPr id="4" name="Картина 8" descr="Картина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91794" y="801188"/>
            <a:ext cx="3805645" cy="5502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251"/>
          <p:cNvSpPr txBox="1">
            <a:spLocks noGrp="1"/>
          </p:cNvSpPr>
          <p:nvPr>
            <p:ph type="title" idx="4294967295"/>
          </p:nvPr>
        </p:nvSpPr>
        <p:spPr>
          <a:xfrm>
            <a:off x="1981200" y="274640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t>GIS Platform </a:t>
            </a:r>
          </a:p>
        </p:txBody>
      </p:sp>
      <p:sp>
        <p:nvSpPr>
          <p:cNvPr id="331" name="Shape 252"/>
          <p:cNvSpPr txBox="1">
            <a:spLocks noGrp="1"/>
          </p:cNvSpPr>
          <p:nvPr>
            <p:ph type="body" idx="4294967295"/>
          </p:nvPr>
        </p:nvSpPr>
        <p:spPr>
          <a:xfrm>
            <a:off x="1241946" y="2333897"/>
            <a:ext cx="9335069" cy="379227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96111">
              <a:spcBef>
                <a:spcPts val="500"/>
              </a:spcBef>
              <a:buFont typeface="Arial"/>
              <a:buChar char="➢"/>
              <a:defRPr sz="2300"/>
            </a:pPr>
            <a:r>
              <a:t>Based on </a:t>
            </a:r>
            <a:r>
              <a:rPr b="1" u="sng"/>
              <a:t>ArcGIS на ESRI inc.</a:t>
            </a:r>
            <a:r>
              <a:t>:</a:t>
            </a:r>
          </a:p>
          <a:p>
            <a:pPr defTabSz="896111">
              <a:spcBef>
                <a:spcPts val="500"/>
              </a:spcBef>
              <a:buFont typeface="Courier New"/>
              <a:buChar char="o"/>
              <a:defRPr sz="2300"/>
            </a:pPr>
            <a:r>
              <a:t>Desktop client for data research analysis</a:t>
            </a:r>
          </a:p>
          <a:p>
            <a:pPr defTabSz="896111">
              <a:spcBef>
                <a:spcPts val="500"/>
              </a:spcBef>
              <a:buFont typeface="Courier New"/>
              <a:buChar char="o"/>
              <a:defRPr sz="2300"/>
            </a:pPr>
            <a:r>
              <a:t>Data bases – databases and database management systems. Its function is to store all data in a standard relational model.</a:t>
            </a:r>
          </a:p>
          <a:p>
            <a:pPr defTabSz="896111">
              <a:spcBef>
                <a:spcPts val="500"/>
              </a:spcBef>
              <a:buFont typeface="Courier New"/>
              <a:buChar char="o"/>
              <a:defRPr sz="2300"/>
            </a:pPr>
            <a:r>
              <a:t>web</a:t>
            </a:r>
          </a:p>
          <a:p>
            <a:pPr defTabSz="896111">
              <a:spcBef>
                <a:spcPts val="500"/>
              </a:spcBef>
              <a:buFont typeface="Arial"/>
              <a:buChar char="➢"/>
              <a:defRPr sz="2300"/>
            </a:pPr>
            <a:r>
              <a:t>Supported standards: </a:t>
            </a:r>
          </a:p>
          <a:p>
            <a:pPr defTabSz="896111">
              <a:spcBef>
                <a:spcPts val="500"/>
              </a:spcBef>
              <a:buFont typeface="Courier New"/>
              <a:buChar char="o"/>
              <a:defRPr sz="2300"/>
            </a:pPr>
            <a:r>
              <a:t>Web Features Service (WFS), Web Coverage Service (WCS) and Web Map Service (WMS).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1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277"/>
          <p:cNvSpPr txBox="1">
            <a:spLocks noGrp="1"/>
          </p:cNvSpPr>
          <p:nvPr>
            <p:ph type="title" idx="4294967295"/>
          </p:nvPr>
        </p:nvSpPr>
        <p:spPr>
          <a:xfrm>
            <a:off x="1981200" y="274640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04087">
              <a:defRPr sz="3200" b="1"/>
            </a:pPr>
            <a:r>
              <a:t>HGIS Geodatabase: </a:t>
            </a:r>
          </a:p>
          <a:p>
            <a:pPr defTabSz="704087">
              <a:defRPr sz="3200" b="1"/>
            </a:pPr>
            <a:r>
              <a:t>General structure</a:t>
            </a:r>
          </a:p>
        </p:txBody>
      </p:sp>
      <p:pic>
        <p:nvPicPr>
          <p:cNvPr id="334" name="Картина 3" descr="Картина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7923" y="1974288"/>
            <a:ext cx="1703293" cy="14897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4" name="Групиране 9"/>
          <p:cNvGrpSpPr/>
          <p:nvPr/>
        </p:nvGrpSpPr>
        <p:grpSpPr>
          <a:xfrm>
            <a:off x="5021578" y="2365753"/>
            <a:ext cx="6395361" cy="3007940"/>
            <a:chOff x="-1" y="0"/>
            <a:chExt cx="6395360" cy="3007939"/>
          </a:xfrm>
        </p:grpSpPr>
        <p:pic>
          <p:nvPicPr>
            <p:cNvPr id="335" name="Картина 4" descr="Картина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-1"/>
              <a:ext cx="3342745" cy="27667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6" name="Дясна фигурна скоба 5"/>
            <p:cNvSpPr/>
            <p:nvPr/>
          </p:nvSpPr>
          <p:spPr>
            <a:xfrm>
              <a:off x="2009806" y="405028"/>
              <a:ext cx="488872" cy="1316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965" y="0"/>
                    <a:pt x="10800" y="299"/>
                    <a:pt x="10800" y="668"/>
                  </a:cubicBezTo>
                  <a:lnTo>
                    <a:pt x="10800" y="10132"/>
                  </a:lnTo>
                  <a:cubicBezTo>
                    <a:pt x="10800" y="10501"/>
                    <a:pt x="15635" y="10800"/>
                    <a:pt x="21600" y="10800"/>
                  </a:cubicBezTo>
                  <a:cubicBezTo>
                    <a:pt x="15635" y="10800"/>
                    <a:pt x="10800" y="11099"/>
                    <a:pt x="10800" y="11468"/>
                  </a:cubicBezTo>
                  <a:lnTo>
                    <a:pt x="10800" y="20932"/>
                  </a:lnTo>
                  <a:cubicBezTo>
                    <a:pt x="10800" y="21301"/>
                    <a:pt x="5965" y="21600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337" name="Дясна фигурна скоба 6"/>
            <p:cNvSpPr/>
            <p:nvPr/>
          </p:nvSpPr>
          <p:spPr>
            <a:xfrm>
              <a:off x="2678788" y="1620116"/>
              <a:ext cx="483156" cy="1319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965" y="0"/>
                    <a:pt x="10800" y="295"/>
                    <a:pt x="10800" y="659"/>
                  </a:cubicBezTo>
                  <a:lnTo>
                    <a:pt x="10800" y="10141"/>
                  </a:lnTo>
                  <a:cubicBezTo>
                    <a:pt x="10800" y="10505"/>
                    <a:pt x="15635" y="10800"/>
                    <a:pt x="21600" y="10800"/>
                  </a:cubicBezTo>
                  <a:cubicBezTo>
                    <a:pt x="15635" y="10800"/>
                    <a:pt x="10800" y="11095"/>
                    <a:pt x="10800" y="11459"/>
                  </a:cubicBezTo>
                  <a:lnTo>
                    <a:pt x="10800" y="20941"/>
                  </a:lnTo>
                  <a:cubicBezTo>
                    <a:pt x="10800" y="21305"/>
                    <a:pt x="5965" y="21600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  <p:grpSp>
          <p:nvGrpSpPr>
            <p:cNvPr id="340" name="Правоъгълник: със заоблени ъгли 7"/>
            <p:cNvGrpSpPr/>
            <p:nvPr/>
          </p:nvGrpSpPr>
          <p:grpSpPr>
            <a:xfrm>
              <a:off x="2633045" y="241231"/>
              <a:ext cx="2867478" cy="1078095"/>
              <a:chOff x="0" y="0"/>
              <a:chExt cx="2867477" cy="1078094"/>
            </a:xfrm>
          </p:grpSpPr>
          <p:sp>
            <p:nvSpPr>
              <p:cNvPr id="338" name="Rounded Rectangle"/>
              <p:cNvSpPr/>
              <p:nvPr/>
            </p:nvSpPr>
            <p:spPr>
              <a:xfrm>
                <a:off x="0" y="0"/>
                <a:ext cx="2867478" cy="1078095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chemeClr val="accent6">
                      <a:hueOff val="-456778"/>
                      <a:satOff val="8290"/>
                      <a:lumOff val="24503"/>
                    </a:schemeClr>
                  </a:gs>
                  <a:gs pos="35000">
                    <a:srgbClr val="FFDECF"/>
                  </a:gs>
                  <a:gs pos="100000">
                    <a:schemeClr val="accent6">
                      <a:hueOff val="-556026"/>
                      <a:satOff val="8290"/>
                      <a:lumOff val="34267"/>
                    </a:schemeClr>
                  </a:gs>
                </a:gsLst>
                <a:lin ang="16200000" scaled="0"/>
              </a:gradFill>
              <a:ln w="9525" cap="flat">
                <a:solidFill>
                  <a:srgbClr val="F6924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2800"/>
                </a:pPr>
                <a:endParaRPr/>
              </a:p>
            </p:txBody>
          </p:sp>
          <p:sp>
            <p:nvSpPr>
              <p:cNvPr id="339" name="History domain"/>
              <p:cNvSpPr txBox="1"/>
              <p:nvPr/>
            </p:nvSpPr>
            <p:spPr>
              <a:xfrm>
                <a:off x="52627" y="277425"/>
                <a:ext cx="2762223" cy="5232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sz="2800"/>
                </a:lvl1pPr>
              </a:lstStyle>
              <a:p>
                <a:r>
                  <a:t>History domain</a:t>
                </a:r>
              </a:p>
            </p:txBody>
          </p:sp>
        </p:grpSp>
        <p:grpSp>
          <p:nvGrpSpPr>
            <p:cNvPr id="343" name="Правоъгълник: със заоблени ъгли 8"/>
            <p:cNvGrpSpPr/>
            <p:nvPr/>
          </p:nvGrpSpPr>
          <p:grpSpPr>
            <a:xfrm>
              <a:off x="3227697" y="1772002"/>
              <a:ext cx="3167663" cy="1235937"/>
              <a:chOff x="0" y="0"/>
              <a:chExt cx="3167661" cy="1235935"/>
            </a:xfrm>
          </p:grpSpPr>
          <p:sp>
            <p:nvSpPr>
              <p:cNvPr id="341" name="Rounded Rectangle"/>
              <p:cNvSpPr/>
              <p:nvPr/>
            </p:nvSpPr>
            <p:spPr>
              <a:xfrm>
                <a:off x="-1" y="-1"/>
                <a:ext cx="3167663" cy="1235937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chemeClr val="accent4">
                      <a:hueOff val="-206663"/>
                      <a:satOff val="29896"/>
                      <a:lumOff val="29240"/>
                    </a:schemeClr>
                  </a:gs>
                  <a:gs pos="35000">
                    <a:srgbClr val="D8C9EE"/>
                  </a:gs>
                  <a:gs pos="100000">
                    <a:schemeClr val="accent4">
                      <a:hueOff val="-242556"/>
                      <a:satOff val="32941"/>
                      <a:lumOff val="43328"/>
                    </a:schemeClr>
                  </a:gs>
                </a:gsLst>
                <a:lin ang="16200000" scaled="0"/>
              </a:gradFill>
              <a:ln w="9525" cap="flat">
                <a:solidFill>
                  <a:srgbClr val="7D60A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2800"/>
                </a:pPr>
                <a:endParaRPr/>
              </a:p>
            </p:txBody>
          </p:sp>
          <p:sp>
            <p:nvSpPr>
              <p:cNvPr id="342" name="General geography domain"/>
              <p:cNvSpPr txBox="1"/>
              <p:nvPr/>
            </p:nvSpPr>
            <p:spPr>
              <a:xfrm>
                <a:off x="60332" y="140446"/>
                <a:ext cx="3046997" cy="9550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sz="2800"/>
                </a:lvl1pPr>
              </a:lstStyle>
              <a:p>
                <a:r>
                  <a:t>General geography domain</a:t>
                </a:r>
              </a:p>
            </p:txBody>
          </p:sp>
        </p:grpSp>
      </p:grpSp>
      <p:pic>
        <p:nvPicPr>
          <p:cNvPr id="345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1214" y="2514555"/>
            <a:ext cx="2623513" cy="2684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iseño predeterminado">
  <a:themeElements>
    <a:clrScheme name="Diseño predeterminad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iseño predeterminado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Diseño predeterminad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iseño predeterminado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Diseño predeterminad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601</Words>
  <Application>Microsoft Office PowerPoint</Application>
  <PresentationFormat>Widescreen</PresentationFormat>
  <Paragraphs>140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Century Gothic</vt:lpstr>
      <vt:lpstr>Courier New</vt:lpstr>
      <vt:lpstr>Helvetica</vt:lpstr>
      <vt:lpstr>Zapf Dingbats</vt:lpstr>
      <vt:lpstr>Diseño predeterminado</vt:lpstr>
      <vt:lpstr>Historical Geographic Information System  of South-Eastern Europe  Stage: “Thrace"</vt:lpstr>
      <vt:lpstr>Agenda</vt:lpstr>
      <vt:lpstr>PowerPoint Presentation</vt:lpstr>
      <vt:lpstr>Historical Geographic Information System of South-Eastern Europe</vt:lpstr>
      <vt:lpstr>PowerPoint Presentation</vt:lpstr>
      <vt:lpstr>PowerPoint Presentation</vt:lpstr>
      <vt:lpstr>PowerPoint Presentation</vt:lpstr>
      <vt:lpstr>GIS Platform </vt:lpstr>
      <vt:lpstr>HGIS Geodatabase:  General structure</vt:lpstr>
      <vt:lpstr>PowerPoint Presentation</vt:lpstr>
      <vt:lpstr>PowerPoint Presentation</vt:lpstr>
      <vt:lpstr>Desktop Application</vt:lpstr>
      <vt:lpstr>Online Application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Historical Geographic Information System  of South-Eastern Europe  Stage: “Thrace"</dc:title>
  <dc:creator>Maria</dc:creator>
  <cp:lastModifiedBy>Maria</cp:lastModifiedBy>
  <cp:revision>9</cp:revision>
  <dcterms:modified xsi:type="dcterms:W3CDTF">2017-11-04T16:38:08Z</dcterms:modified>
</cp:coreProperties>
</file>